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59"/>
  </p:notesMasterIdLst>
  <p:handoutMasterIdLst>
    <p:handoutMasterId r:id="rId60"/>
  </p:handoutMasterIdLst>
  <p:sldIdLst>
    <p:sldId id="1203" r:id="rId6"/>
    <p:sldId id="5598" r:id="rId7"/>
    <p:sldId id="5557" r:id="rId8"/>
    <p:sldId id="5604" r:id="rId9"/>
    <p:sldId id="5576" r:id="rId10"/>
    <p:sldId id="5578" r:id="rId11"/>
    <p:sldId id="5579" r:id="rId12"/>
    <p:sldId id="264" r:id="rId13"/>
    <p:sldId id="5577" r:id="rId14"/>
    <p:sldId id="5580" r:id="rId15"/>
    <p:sldId id="5605" r:id="rId16"/>
    <p:sldId id="5581" r:id="rId17"/>
    <p:sldId id="1273" r:id="rId18"/>
    <p:sldId id="1286" r:id="rId19"/>
    <p:sldId id="5558" r:id="rId20"/>
    <p:sldId id="5559" r:id="rId21"/>
    <p:sldId id="287" r:id="rId22"/>
    <p:sldId id="1283" r:id="rId23"/>
    <p:sldId id="1285" r:id="rId24"/>
    <p:sldId id="1284" r:id="rId25"/>
    <p:sldId id="5584" r:id="rId26"/>
    <p:sldId id="5606" r:id="rId27"/>
    <p:sldId id="5607" r:id="rId28"/>
    <p:sldId id="5582" r:id="rId29"/>
    <p:sldId id="5561" r:id="rId30"/>
    <p:sldId id="5563" r:id="rId31"/>
    <p:sldId id="5562" r:id="rId32"/>
    <p:sldId id="5596" r:id="rId33"/>
    <p:sldId id="5585" r:id="rId34"/>
    <p:sldId id="5586" r:id="rId35"/>
    <p:sldId id="5591" r:id="rId36"/>
    <p:sldId id="5587" r:id="rId37"/>
    <p:sldId id="5588" r:id="rId38"/>
    <p:sldId id="5590" r:id="rId39"/>
    <p:sldId id="5592" r:id="rId40"/>
    <p:sldId id="5564" r:id="rId41"/>
    <p:sldId id="5560" r:id="rId42"/>
    <p:sldId id="5593" r:id="rId43"/>
    <p:sldId id="5565" r:id="rId44"/>
    <p:sldId id="5594" r:id="rId45"/>
    <p:sldId id="5567" r:id="rId46"/>
    <p:sldId id="5573" r:id="rId47"/>
    <p:sldId id="5575" r:id="rId48"/>
    <p:sldId id="5574" r:id="rId49"/>
    <p:sldId id="5570" r:id="rId50"/>
    <p:sldId id="5595" r:id="rId51"/>
    <p:sldId id="5599" r:id="rId52"/>
    <p:sldId id="5603" r:id="rId53"/>
    <p:sldId id="5600" r:id="rId54"/>
    <p:sldId id="5608" r:id="rId55"/>
    <p:sldId id="5609" r:id="rId56"/>
    <p:sldId id="5601" r:id="rId57"/>
    <p:sldId id="5569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8A8401-70F6-41F9-8CF3-8533C4A89F86}">
          <p14:sldIdLst>
            <p14:sldId id="1203"/>
            <p14:sldId id="5598"/>
            <p14:sldId id="5557"/>
            <p14:sldId id="5604"/>
            <p14:sldId id="5576"/>
            <p14:sldId id="5578"/>
            <p14:sldId id="5579"/>
            <p14:sldId id="264"/>
            <p14:sldId id="5577"/>
            <p14:sldId id="5580"/>
            <p14:sldId id="5605"/>
            <p14:sldId id="5581"/>
            <p14:sldId id="1273"/>
            <p14:sldId id="1286"/>
            <p14:sldId id="5558"/>
            <p14:sldId id="5559"/>
            <p14:sldId id="287"/>
            <p14:sldId id="1283"/>
            <p14:sldId id="1285"/>
            <p14:sldId id="1284"/>
            <p14:sldId id="5584"/>
            <p14:sldId id="5606"/>
            <p14:sldId id="5607"/>
            <p14:sldId id="5582"/>
            <p14:sldId id="5561"/>
            <p14:sldId id="5563"/>
            <p14:sldId id="5562"/>
            <p14:sldId id="5596"/>
            <p14:sldId id="5585"/>
            <p14:sldId id="5586"/>
            <p14:sldId id="5591"/>
            <p14:sldId id="5587"/>
            <p14:sldId id="5588"/>
            <p14:sldId id="5590"/>
            <p14:sldId id="5592"/>
            <p14:sldId id="5564"/>
            <p14:sldId id="5560"/>
            <p14:sldId id="5593"/>
            <p14:sldId id="5565"/>
            <p14:sldId id="5594"/>
            <p14:sldId id="5567"/>
            <p14:sldId id="5573"/>
            <p14:sldId id="5575"/>
            <p14:sldId id="5574"/>
            <p14:sldId id="5570"/>
            <p14:sldId id="5595"/>
            <p14:sldId id="5599"/>
            <p14:sldId id="5603"/>
            <p14:sldId id="5600"/>
            <p14:sldId id="5608"/>
            <p14:sldId id="5609"/>
            <p14:sldId id="5601"/>
            <p14:sldId id="5569"/>
          </p14:sldIdLst>
        </p14:section>
      </p14:sectionLst>
    </p:ext>
    <p:ext uri="{EFAFB233-063F-42B5-8137-9DF3F51BA10A}">
      <p15:sldGuideLst xmlns:p15="http://schemas.microsoft.com/office/powerpoint/2012/main">
        <p15:guide id="1" pos="600" userDrawn="1">
          <p15:clr>
            <a:srgbClr val="A4A3A4"/>
          </p15:clr>
        </p15:guide>
        <p15:guide id="2" orient="horz" pos="50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976" userDrawn="1">
          <p15:clr>
            <a:srgbClr val="A4A3A4"/>
          </p15:clr>
        </p15:guide>
        <p15:guide id="6" pos="1992" userDrawn="1">
          <p15:clr>
            <a:srgbClr val="A4A3A4"/>
          </p15:clr>
        </p15:guide>
        <p15:guide id="7" orient="horz" pos="312" userDrawn="1">
          <p15:clr>
            <a:srgbClr val="A4A3A4"/>
          </p15:clr>
        </p15:guide>
        <p15:guide id="8" pos="5688" userDrawn="1">
          <p15:clr>
            <a:srgbClr val="A4A3A4"/>
          </p15:clr>
        </p15:guide>
        <p15:guide id="9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Minton" initials="SM" lastIdx="10" clrIdx="0">
    <p:extLst>
      <p:ext uri="{19B8F6BF-5375-455C-9EA6-DF929625EA0E}">
        <p15:presenceInfo xmlns:p15="http://schemas.microsoft.com/office/powerpoint/2012/main" userId="S-1-5-21-3290713378-1251487440-3091856871-2369" providerId="AD"/>
      </p:ext>
    </p:extLst>
  </p:cmAuthor>
  <p:cmAuthor id="2" name="William Feehery" initials="WF" lastIdx="24" clrIdx="1">
    <p:extLst>
      <p:ext uri="{19B8F6BF-5375-455C-9EA6-DF929625EA0E}">
        <p15:presenceInfo xmlns:p15="http://schemas.microsoft.com/office/powerpoint/2012/main" userId="S-1-5-21-3290713378-1251487440-3091856871-26407" providerId="AD"/>
      </p:ext>
    </p:extLst>
  </p:cmAuthor>
  <p:cmAuthor id="3" name="Jieun Choe" initials="JC" lastIdx="9" clrIdx="2">
    <p:extLst>
      <p:ext uri="{19B8F6BF-5375-455C-9EA6-DF929625EA0E}">
        <p15:presenceInfo xmlns:p15="http://schemas.microsoft.com/office/powerpoint/2012/main" userId="S-1-5-21-3290713378-1251487440-3091856871-21885" providerId="AD"/>
      </p:ext>
    </p:extLst>
  </p:cmAuthor>
  <p:cmAuthor id="4" name="Mark Hovde" initials="MH" lastIdx="13" clrIdx="3">
    <p:extLst>
      <p:ext uri="{19B8F6BF-5375-455C-9EA6-DF929625EA0E}">
        <p15:presenceInfo xmlns:p15="http://schemas.microsoft.com/office/powerpoint/2012/main" userId="S::mark.hovde@certara.com::86563c83-abd7-4e87-b96d-70cf16291b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  <a:srgbClr val="C00000"/>
    <a:srgbClr val="9ECAE1"/>
    <a:srgbClr val="3182BD"/>
    <a:srgbClr val="3F75B7"/>
    <a:srgbClr val="008000"/>
    <a:srgbClr val="ACD6A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A9EAC-E6EC-4F3F-8CD4-5BD453A5D8E5}" v="6" dt="2022-03-08T12:38:58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774" autoAdjust="0"/>
  </p:normalViewPr>
  <p:slideViewPr>
    <p:cSldViewPr snapToGrid="0">
      <p:cViewPr>
        <p:scale>
          <a:sx n="100" d="100"/>
          <a:sy n="100" d="100"/>
        </p:scale>
        <p:origin x="1002" y="186"/>
      </p:cViewPr>
      <p:guideLst>
        <p:guide pos="600"/>
        <p:guide orient="horz" pos="504"/>
        <p:guide pos="7056"/>
        <p:guide pos="3840"/>
        <p:guide orient="horz" pos="2976"/>
        <p:guide pos="1992"/>
        <p:guide orient="horz" pos="312"/>
        <p:guide pos="5688"/>
        <p:guide orient="horz" pos="23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6CB9C-2FB4-45CB-949F-93BE63CD0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896A5-22B5-4A77-9266-106A8C2A44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3F0D2F0-9E3B-438A-A564-216E357FA2D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0ED35-C3F2-4C99-9548-B765C5B55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7FA76-0C8D-445D-9BA7-DD54661362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3943C02-20F6-454A-AF0A-E84B7E0E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43471AB-878B-43E5-ACE7-1009F02D8CD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8FCDDCE-F19F-409E-93E5-3E38BD36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CDDCE-F19F-409E-93E5-3E38BD36B0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CDDCE-F19F-409E-93E5-3E38BD36B0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18400" y="6434475"/>
            <a:ext cx="4555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– Do Not Copy or Distribute Without Permission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0198" y="6464479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FB1B5"/>
                </a:solidFill>
                <a:latin typeface="Calibri"/>
                <a:cs typeface="Calibri"/>
              </a:rPr>
              <a:t>© Copyright 2021 Certara, L.P.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223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Images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3400" y="357188"/>
            <a:ext cx="784860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1000125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43400" y="1100139"/>
            <a:ext cx="78486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1878013"/>
            <a:ext cx="7848600" cy="130061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343400" y="3395663"/>
            <a:ext cx="2174875" cy="192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41841" y="3395663"/>
            <a:ext cx="2174875" cy="192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86935" y="3395663"/>
            <a:ext cx="2174875" cy="192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4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Char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3400" y="357188"/>
            <a:ext cx="784860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1000125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43400" y="1100139"/>
            <a:ext cx="78486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1878013"/>
            <a:ext cx="7848600" cy="130061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343400" y="3297238"/>
            <a:ext cx="7848600" cy="268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Tabl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3400" y="357188"/>
            <a:ext cx="784860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1000125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43400" y="1100139"/>
            <a:ext cx="78486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1878013"/>
            <a:ext cx="7848600" cy="130061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343400" y="3333750"/>
            <a:ext cx="7575550" cy="230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3400" y="2228850"/>
            <a:ext cx="7848600" cy="542924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2871787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43400" y="2971801"/>
            <a:ext cx="78486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01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6533" y="6356350"/>
            <a:ext cx="2743200" cy="365125"/>
          </a:xfrm>
        </p:spPr>
        <p:txBody>
          <a:bodyPr/>
          <a:lstStyle/>
          <a:p>
            <a:fld id="{F7407433-7D0F-452C-99D6-87C85ECBD116}" type="datetime1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137" y="6356350"/>
            <a:ext cx="2743200" cy="365125"/>
          </a:xfrm>
        </p:spPr>
        <p:txBody>
          <a:bodyPr/>
          <a:lstStyle/>
          <a:p>
            <a:fld id="{EFAD3E6F-A73E-4F54-8530-D017C78BCF7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b="95473"/>
          <a:stretch/>
        </p:blipFill>
        <p:spPr>
          <a:xfrm>
            <a:off x="-16934" y="6562"/>
            <a:ext cx="12252960" cy="31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47133" y="1371600"/>
            <a:ext cx="1149773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7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-Text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5750" y="885826"/>
            <a:ext cx="11612067" cy="540209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725200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1104D-4F96-49D1-9392-05CD0AE3A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676" y="6323192"/>
            <a:ext cx="1532602" cy="33115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85750" y="6465869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FB1B5"/>
                </a:solidFill>
                <a:latin typeface="Calibri"/>
                <a:cs typeface="Calibri"/>
              </a:rPr>
              <a:t>© Copyright 2021 Certara, L.P. 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8400" y="6434475"/>
            <a:ext cx="4555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– Do Not Copy or Distribute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415976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83" y="836410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6883" y="46222"/>
            <a:ext cx="10515600" cy="463624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6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3A414C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/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61872"/>
            <a:ext cx="11340000" cy="47581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5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993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32592" y="2223927"/>
            <a:ext cx="5970568" cy="1314450"/>
          </a:xfrm>
        </p:spPr>
        <p:txBody>
          <a:bodyPr anchor="t"/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title style</a:t>
            </a:r>
            <a:br>
              <a:rPr lang="en-US" noProof="0" dirty="0"/>
            </a:br>
            <a:r>
              <a:rPr lang="en-US" noProof="0" dirty="0"/>
              <a:t>Up to 2 lines</a:t>
            </a:r>
          </a:p>
        </p:txBody>
      </p:sp>
      <p:pic>
        <p:nvPicPr>
          <p:cNvPr id="17" name="Picture 16" descr="Certara_RG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20605" r="4120" b="35669"/>
          <a:stretch/>
        </p:blipFill>
        <p:spPr>
          <a:xfrm>
            <a:off x="8915714" y="401649"/>
            <a:ext cx="2934495" cy="5466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594051" y="1031471"/>
            <a:ext cx="632201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900" b="0" spc="0" dirty="0">
                <a:solidFill>
                  <a:srgbClr val="C9C9C9"/>
                </a:solidFill>
              </a:rPr>
              <a:t>SCIENTIFIC WEBINAR SERIES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955853" y="5823186"/>
            <a:ext cx="2831000" cy="735660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>
              <a:defRPr/>
            </a:lvl2pPr>
          </a:lstStyle>
          <a:p>
            <a:r>
              <a:rPr lang="en-US" dirty="0"/>
              <a:t>Speaker logo</a:t>
            </a:r>
          </a:p>
        </p:txBody>
      </p:sp>
    </p:spTree>
    <p:extLst>
      <p:ext uri="{BB962C8B-B14F-4D97-AF65-F5344CB8AC3E}">
        <p14:creationId xmlns:p14="http://schemas.microsoft.com/office/powerpoint/2010/main" val="162438847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-Text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5750" y="1602502"/>
            <a:ext cx="11612067" cy="3421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18400" y="6434475"/>
            <a:ext cx="4555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– Do Not Copy or Distribute Without Permission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0198" y="6465252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FB1B5"/>
                </a:solidFill>
                <a:latin typeface="Calibri"/>
                <a:cs typeface="Calibri"/>
              </a:rPr>
              <a:t>© Copyright 2021 Certara, L.P.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5435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2624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62000"/>
            <a:ext cx="11826240" cy="5568696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SzPct val="120000"/>
              <a:buFont typeface="Arial" pitchFamily="34" charset="0"/>
              <a:buChar char="•"/>
              <a:tabLst/>
              <a:defRPr/>
            </a:lvl1pPr>
            <a:lvl2pPr marL="687388" indent="-230188">
              <a:buClr>
                <a:schemeClr val="tx2"/>
              </a:buClr>
              <a:buSzPct val="80000"/>
              <a:buFont typeface="Courier New"/>
              <a:buChar char="o"/>
              <a:defRPr/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-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550"/>
              </a:spcBef>
              <a:buClr>
                <a:schemeClr val="accent6"/>
              </a:buClr>
              <a:buSzPct val="70000"/>
              <a:buFont typeface="Courier New"/>
              <a:buChar char="o"/>
              <a:defRPr sz="1600" baseline="0">
                <a:solidFill>
                  <a:srgbClr val="004080"/>
                </a:solidFill>
              </a:defRPr>
            </a:lvl4pPr>
            <a:lvl5pPr marL="2057400" indent="-228600">
              <a:spcBef>
                <a:spcPts val="550"/>
              </a:spcBef>
              <a:buClr>
                <a:schemeClr val="accent6"/>
              </a:buClr>
              <a:buSzPct val="70000"/>
              <a:buFont typeface="Courier New"/>
              <a:buChar char="o"/>
              <a:defRPr sz="1600" baseline="30000">
                <a:solidFill>
                  <a:schemeClr val="accent6"/>
                </a:solidFill>
              </a:defRPr>
            </a:lvl5pPr>
            <a:lvl6pPr marL="2514600" indent="-228600">
              <a:spcBef>
                <a:spcPts val="550"/>
              </a:spcBef>
              <a:buClr>
                <a:schemeClr val="accent6"/>
              </a:buClr>
              <a:buSzPct val="70000"/>
              <a:buFont typeface="Courier New"/>
              <a:buChar char="o"/>
              <a:defRPr sz="1600" baseline="30000">
                <a:solidFill>
                  <a:schemeClr val="accent6"/>
                </a:solidFill>
              </a:defRPr>
            </a:lvl6pPr>
            <a:lvl7pPr>
              <a:buClr>
                <a:schemeClr val="accent6"/>
              </a:buClr>
              <a:buSzPct val="70000"/>
              <a:buFont typeface="Courier New"/>
              <a:buChar char="o"/>
              <a:defRPr baseline="30000">
                <a:solidFill>
                  <a:schemeClr val="accent6"/>
                </a:solidFill>
              </a:defRPr>
            </a:lvl7pPr>
            <a:lvl8pPr marL="32004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04570" y="6422880"/>
            <a:ext cx="1504517" cy="355239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>
              <a:defRPr/>
            </a:lvl2pPr>
          </a:lstStyle>
          <a:p>
            <a:r>
              <a:rPr lang="en-US" dirty="0"/>
              <a:t>Speaker logo</a:t>
            </a:r>
          </a:p>
        </p:txBody>
      </p:sp>
    </p:spTree>
    <p:extLst>
      <p:ext uri="{BB962C8B-B14F-4D97-AF65-F5344CB8AC3E}">
        <p14:creationId xmlns:p14="http://schemas.microsoft.com/office/powerpoint/2010/main" val="327839269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culebackground.pn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14365"/>
          <a:stretch/>
        </p:blipFill>
        <p:spPr>
          <a:xfrm>
            <a:off x="0" y="0"/>
            <a:ext cx="115295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200" y="762000"/>
            <a:ext cx="11826240" cy="556869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lvl1pPr>
            <a:lvl2pPr marL="742950" indent="-285750">
              <a:buSzPct val="70000"/>
              <a:buFont typeface="Courier New"/>
              <a:buChar char="o"/>
              <a:defRPr/>
            </a:lvl2pPr>
            <a:lvl3pPr marL="1143000" indent="-228600">
              <a:buClr>
                <a:schemeClr val="accent6"/>
              </a:buClr>
              <a:buSzPct val="70000"/>
              <a:buFont typeface="Courier New"/>
              <a:buChar char="o"/>
              <a:defRPr baseline="0">
                <a:solidFill>
                  <a:srgbClr val="004080"/>
                </a:solidFill>
              </a:defRPr>
            </a:lvl3pPr>
            <a:lvl4pPr marL="1600200" indent="-228600">
              <a:spcBef>
                <a:spcPts val="550"/>
              </a:spcBef>
              <a:buClr>
                <a:schemeClr val="accent6"/>
              </a:buClr>
              <a:buSzPct val="70000"/>
              <a:buFont typeface="Courier New"/>
              <a:buChar char="o"/>
              <a:defRPr sz="1600" baseline="0">
                <a:solidFill>
                  <a:srgbClr val="004080"/>
                </a:solidFill>
              </a:defRPr>
            </a:lvl4pPr>
            <a:lvl5pPr marL="2057400" indent="-228600">
              <a:spcBef>
                <a:spcPts val="550"/>
              </a:spcBef>
              <a:buClr>
                <a:schemeClr val="accent6"/>
              </a:buClr>
              <a:buSzPct val="70000"/>
              <a:buFont typeface="Courier New"/>
              <a:buChar char="o"/>
              <a:defRPr sz="1600" baseline="30000">
                <a:solidFill>
                  <a:schemeClr val="accent6"/>
                </a:solidFill>
              </a:defRPr>
            </a:lvl5pPr>
            <a:lvl6pPr marL="2514600" indent="-228600">
              <a:spcBef>
                <a:spcPts val="550"/>
              </a:spcBef>
              <a:buClr>
                <a:schemeClr val="accent6"/>
              </a:buClr>
              <a:buSzPct val="70000"/>
              <a:buFont typeface="Courier New"/>
              <a:buChar char="o"/>
              <a:defRPr sz="1600" baseline="30000">
                <a:solidFill>
                  <a:schemeClr val="accent6"/>
                </a:solidFill>
              </a:defRPr>
            </a:lvl6pPr>
            <a:lvl7pPr>
              <a:buClr>
                <a:schemeClr val="accent6"/>
              </a:buClr>
              <a:buSzPct val="70000"/>
              <a:buFont typeface="Courier New"/>
              <a:buChar char="o"/>
              <a:defRPr baseline="30000">
                <a:solidFill>
                  <a:schemeClr val="accent6"/>
                </a:solidFill>
              </a:defRPr>
            </a:lvl7pPr>
            <a:lvl8pPr marL="32004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04570" y="6422880"/>
            <a:ext cx="1504517" cy="355239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>
              <a:defRPr/>
            </a:lvl2pPr>
          </a:lstStyle>
          <a:p>
            <a:r>
              <a:rPr lang="en-US" dirty="0"/>
              <a:t>Speaker logo</a:t>
            </a:r>
          </a:p>
        </p:txBody>
      </p:sp>
    </p:spTree>
    <p:extLst>
      <p:ext uri="{BB962C8B-B14F-4D97-AF65-F5344CB8AC3E}">
        <p14:creationId xmlns:p14="http://schemas.microsoft.com/office/powerpoint/2010/main" val="102044476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62000"/>
            <a:ext cx="11785600" cy="5638800"/>
          </a:xfrm>
        </p:spPr>
        <p:txBody>
          <a:bodyPr/>
          <a:lstStyle>
            <a:lvl3pPr>
              <a:defRPr>
                <a:solidFill>
                  <a:srgbClr val="EE3124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15F074FC-95BE-47BD-A422-E4D1036AE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74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4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30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273050" y="1403201"/>
          <a:ext cx="7938199" cy="2913169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640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4518" y="965200"/>
            <a:ext cx="5971116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68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1992" y="3326145"/>
            <a:ext cx="7548824" cy="1646307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4519855" y="648269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4971" y="4972051"/>
            <a:ext cx="3917951" cy="5143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3" y="6388544"/>
            <a:ext cx="1842324" cy="4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1870" y="4852525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3051" y="3113001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73051" y="4043008"/>
            <a:ext cx="5145616" cy="374649"/>
          </a:xfrm>
        </p:spPr>
        <p:txBody>
          <a:bodyPr/>
          <a:lstStyle>
            <a:lvl2pPr marL="6351" indent="0">
              <a:buNone/>
              <a:defRPr sz="2133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81870" y="5397121"/>
            <a:ext cx="6101851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3223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18400" y="6434475"/>
            <a:ext cx="4555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– Do Not Copy or Distribute Without Permission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20198" y="6465252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FB1B5"/>
                </a:solidFill>
                <a:latin typeface="Calibri"/>
                <a:cs typeface="Calibri"/>
              </a:rPr>
              <a:t>© Copyright 2021 Certara, L.P.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223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-Text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5750" y="1602502"/>
            <a:ext cx="11612067" cy="3421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8400" y="6434475"/>
            <a:ext cx="4555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– Do Not Copy or Distribute Without Permission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20198" y="6465252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FB1B5"/>
                </a:solidFill>
                <a:latin typeface="Calibri"/>
                <a:cs typeface="Calibri"/>
              </a:rPr>
              <a:t>© Copyright 2021 Certara, L.P.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5435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-Text-with-Image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5750" y="6468904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FB1B5"/>
                </a:solidFill>
                <a:latin typeface="Calibri"/>
                <a:cs typeface="Calibri"/>
              </a:rPr>
              <a:t>© Copyright 2020 Certara, L.P.  All rights reserved.</a:t>
            </a:r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5750" y="1602502"/>
            <a:ext cx="11612067" cy="21750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99414" y="3964293"/>
            <a:ext cx="2174875" cy="192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097855" y="3964293"/>
            <a:ext cx="2174875" cy="192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442949" y="3964293"/>
            <a:ext cx="2174875" cy="192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-Text-with-Chart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5750" y="6468904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FB1B5"/>
                </a:solidFill>
                <a:latin typeface="Calibri"/>
                <a:cs typeface="Calibri"/>
              </a:rPr>
              <a:t>© Copyright 2020 Certara, L.P.  All rights reserved.</a:t>
            </a:r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23679" y="1602502"/>
            <a:ext cx="6074138" cy="44984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16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285750" y="1602501"/>
            <a:ext cx="5343057" cy="449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-Text-with-Chart-Layou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750094"/>
          </a:xfrm>
          <a:prstGeom prst="rect">
            <a:avLst/>
          </a:prstGeom>
          <a:gradFill>
            <a:gsLst>
              <a:gs pos="100000">
                <a:srgbClr val="23708C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5750" y="6468904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FB1B5"/>
                </a:solidFill>
                <a:latin typeface="Calibri"/>
                <a:cs typeface="Calibri"/>
              </a:rPr>
              <a:t>© Copyright 2020 Certara, L.P.  All rights reserved.</a:t>
            </a:r>
          </a:p>
        </p:txBody>
      </p:sp>
      <p:pic>
        <p:nvPicPr>
          <p:cNvPr id="6" name="Picture 5" descr="Logo-Certar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5750" y="882650"/>
            <a:ext cx="1190625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23679" y="1602502"/>
            <a:ext cx="6074138" cy="44984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  <a:p>
            <a:pPr lvl="2"/>
            <a:r>
              <a:rPr lang="en-US"/>
              <a:t>Edit master style</a:t>
            </a:r>
          </a:p>
        </p:txBody>
      </p:sp>
      <p:sp>
        <p:nvSpPr>
          <p:cNvPr id="13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285750" y="1602501"/>
            <a:ext cx="5263927" cy="449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ayou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3400" y="357188"/>
            <a:ext cx="784860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1000125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43400" y="1100139"/>
            <a:ext cx="78486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59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-Tex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3400" y="357188"/>
            <a:ext cx="7848600" cy="54292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1000125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43400" y="1100139"/>
            <a:ext cx="7848600" cy="46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1878013"/>
            <a:ext cx="7848600" cy="3421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accent1"/>
                </a:solidFill>
              </a:defRPr>
            </a:lvl2pPr>
            <a:lvl3pPr marL="914400" indent="0">
              <a:buNone/>
              <a:defRPr sz="1600">
                <a:solidFill>
                  <a:schemeClr val="accent5"/>
                </a:solidFill>
              </a:defRPr>
            </a:lvl3pPr>
            <a:lvl4pPr marL="1371600" indent="0"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378978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9197008" y="639878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AFB1B5"/>
                </a:solidFill>
                <a:latin typeface="Calibri"/>
                <a:ea typeface="+mn-ea"/>
                <a:cs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F6DD8DD-95CC-45B4-BB09-341FA71668E3}" type="slidenum">
              <a:rPr lang="en-US" sz="1100" smtClean="0"/>
              <a:pPr/>
              <a:t>‹#›</a:t>
            </a:fld>
            <a:endParaRPr lang="en-US" sz="11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270594" y="6468904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FB1B5"/>
                </a:solidFill>
                <a:latin typeface="Calibri"/>
                <a:cs typeface="Calibri"/>
              </a:rPr>
              <a:t>© Copyright 2020 Certara, L.P.  All rights reserved.</a:t>
            </a:r>
          </a:p>
        </p:txBody>
      </p:sp>
      <p:pic>
        <p:nvPicPr>
          <p:cNvPr id="13" name="Picture 12" descr="Logo-Certara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51" y="6359358"/>
            <a:ext cx="1502866" cy="3249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0120948" y="6359358"/>
            <a:ext cx="0" cy="498642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656" r:id="rId3"/>
    <p:sldLayoutId id="2147483649" r:id="rId4"/>
    <p:sldLayoutId id="2147483657" r:id="rId5"/>
    <p:sldLayoutId id="2147483658" r:id="rId6"/>
    <p:sldLayoutId id="2147483659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1" r:id="rId13"/>
    <p:sldLayoutId id="2147483661" r:id="rId14"/>
    <p:sldLayoutId id="2147483764" r:id="rId15"/>
    <p:sldLayoutId id="2147483663" r:id="rId16"/>
    <p:sldLayoutId id="2147483664" r:id="rId17"/>
    <p:sldLayoutId id="2147483665" r:id="rId18"/>
    <p:sldLayoutId id="2147483774" r:id="rId19"/>
    <p:sldLayoutId id="2147483775" r:id="rId20"/>
    <p:sldLayoutId id="2147483776" r:id="rId21"/>
    <p:sldLayoutId id="21474837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EE3124"/>
        </a:buClr>
        <a:buSzPct val="120000"/>
        <a:buFont typeface="Arial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EE3124"/>
        </a:buClr>
        <a:buSzPct val="70000"/>
        <a:buFont typeface="Courier New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A414C"/>
        </a:buClr>
        <a:buSzPct val="70000"/>
        <a:buFont typeface="Lucida Grande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A414C"/>
        </a:buClr>
        <a:buSzPct val="70000"/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A414C"/>
        </a:buClr>
        <a:buSzPct val="70000"/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A414C"/>
        </a:buClr>
        <a:buSzPct val="70000"/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44450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5" y="982199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3051" y="972237"/>
            <a:ext cx="1170728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75298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5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github.com/certara/R-Certara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ertara/R-Certar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smouksassi.github.io/coveffectsplot/articles/PK_Exampl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45.emf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362" y="1644463"/>
            <a:ext cx="7695712" cy="1172628"/>
          </a:xfrm>
        </p:spPr>
        <p:txBody>
          <a:bodyPr/>
          <a:lstStyle/>
          <a:p>
            <a:r>
              <a:rPr lang="en-US" sz="2800" dirty="0"/>
              <a:t>Evaluation of covariate effects using</a:t>
            </a:r>
            <a:br>
              <a:rPr lang="en-US" sz="2800" dirty="0"/>
            </a:br>
            <a:r>
              <a:rPr lang="en-US" sz="2800" dirty="0"/>
              <a:t>forest plots and introduction to the</a:t>
            </a:r>
            <a:br>
              <a:rPr lang="en-US" sz="2800" dirty="0"/>
            </a:br>
            <a:r>
              <a:rPr lang="en-US" sz="2800" i="1" dirty="0"/>
              <a:t>coveffectsplot</a:t>
            </a:r>
            <a:r>
              <a:rPr lang="en-US" sz="2800" dirty="0"/>
              <a:t> R package</a:t>
            </a:r>
            <a:endParaRPr lang="en-GB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08362" y="3345282"/>
            <a:ext cx="5234709" cy="1226718"/>
          </a:xfrm>
        </p:spPr>
        <p:txBody>
          <a:bodyPr/>
          <a:lstStyle/>
          <a:p>
            <a:r>
              <a:rPr lang="en-GB" dirty="0"/>
              <a:t>JF Marier, Nathan Teuscher and </a:t>
            </a:r>
            <a:r>
              <a:rPr lang="en-GB" b="1" dirty="0"/>
              <a:t>Samer Mouksassi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James Craig, Dean Attali, Benjamin Rich</a:t>
            </a:r>
          </a:p>
        </p:txBody>
      </p:sp>
      <p:pic>
        <p:nvPicPr>
          <p:cNvPr id="5" name="Picture 4" descr="Logo-Certar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296" y="535059"/>
            <a:ext cx="1502866" cy="32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D4604-C3D6-490F-9E95-DA1C287F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07" y="3061498"/>
            <a:ext cx="6021953" cy="38736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0779AD-14A7-4E29-9E4B-F5941236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989" y="3255178"/>
            <a:ext cx="1390103" cy="13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EF7AB-B36F-A1F2-EC0D-497CB6126627}"/>
              </a:ext>
            </a:extLst>
          </p:cNvPr>
          <p:cNvSpPr txBox="1"/>
          <p:nvPr/>
        </p:nvSpPr>
        <p:spPr>
          <a:xfrm>
            <a:off x="8329811" y="6058967"/>
            <a:ext cx="3746355" cy="374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https://github.com/certara/R-Certara</a:t>
            </a:r>
            <a:r>
              <a:rPr lang="en-US" dirty="0"/>
              <a:t> </a:t>
            </a:r>
          </a:p>
        </p:txBody>
      </p:sp>
      <p:pic>
        <p:nvPicPr>
          <p:cNvPr id="6" name="Picture 5" descr="A picture containing circle, text, logo, symbol&#10;&#10;Description automatically generated">
            <a:extLst>
              <a:ext uri="{FF2B5EF4-FFF2-40B4-BE49-F238E27FC236}">
                <a16:creationId xmlns:a16="http://schemas.microsoft.com/office/drawing/2014/main" id="{2D3A494D-C6F8-5D8C-07AB-A4691F4B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94" y="4855784"/>
            <a:ext cx="1386307" cy="1386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F2FE2-401B-91E4-3F28-73199E65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618" y="4981836"/>
            <a:ext cx="1044673" cy="10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8589A39-9BBB-FFFE-61B4-DA33887F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18" y="4986106"/>
            <a:ext cx="881176" cy="10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9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 in R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CC253-BEAF-A735-48DA-329A23E3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824344"/>
            <a:ext cx="10529455" cy="57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336632-4078-250C-5F46-0F72CDC1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6525"/>
            <a:ext cx="11906250" cy="541338"/>
          </a:xfrm>
        </p:spPr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 in R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A698D2-D1F3-4854-100A-E8221499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835035"/>
            <a:ext cx="6454342" cy="5187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50B07-5FB7-75C6-2570-69B5E40BFDFC}"/>
              </a:ext>
            </a:extLst>
          </p:cNvPr>
          <p:cNvSpPr txBox="1"/>
          <p:nvPr/>
        </p:nvSpPr>
        <p:spPr>
          <a:xfrm>
            <a:off x="3312896" y="3352799"/>
            <a:ext cx="299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 covariate</a:t>
            </a:r>
            <a:br>
              <a:rPr lang="en-US" dirty="0"/>
            </a:br>
            <a:r>
              <a:rPr lang="en-US" dirty="0"/>
              <a:t>effect of EM / PM</a:t>
            </a:r>
          </a:p>
          <a:p>
            <a:r>
              <a:rPr lang="en-US" dirty="0"/>
              <a:t>Keeping weight = 68</a:t>
            </a:r>
          </a:p>
          <a:p>
            <a:r>
              <a:rPr lang="en-US" dirty="0"/>
              <a:t>PAT = Patient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0F34E-A789-4DE7-623B-573AE35D9E3F}"/>
              </a:ext>
            </a:extLst>
          </p:cNvPr>
          <p:cNvSpPr txBox="1"/>
          <p:nvPr/>
        </p:nvSpPr>
        <p:spPr>
          <a:xfrm>
            <a:off x="6540067" y="1875471"/>
            <a:ext cx="2992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effect</a:t>
            </a:r>
          </a:p>
          <a:p>
            <a:r>
              <a:rPr lang="en-US" dirty="0"/>
              <a:t>75% percentile /</a:t>
            </a:r>
          </a:p>
          <a:p>
            <a:r>
              <a:rPr lang="en-US" dirty="0"/>
              <a:t>25% percentile</a:t>
            </a:r>
          </a:p>
          <a:p>
            <a:endParaRPr lang="en-US" dirty="0"/>
          </a:p>
          <a:p>
            <a:r>
              <a:rPr lang="en-US" dirty="0"/>
              <a:t>EM and PAT at reference</a:t>
            </a:r>
          </a:p>
        </p:txBody>
      </p:sp>
    </p:spTree>
    <p:extLst>
      <p:ext uri="{BB962C8B-B14F-4D97-AF65-F5344CB8AC3E}">
        <p14:creationId xmlns:p14="http://schemas.microsoft.com/office/powerpoint/2010/main" val="161096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336632-4078-250C-5F46-0F72CDC1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6525"/>
            <a:ext cx="11906250" cy="541338"/>
          </a:xfrm>
        </p:spPr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 in R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1EF3C-5280-552B-F34A-8E91B2AD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662"/>
            <a:ext cx="12192000" cy="3987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B506EA-1945-812A-7196-9719E43683E0}"/>
              </a:ext>
            </a:extLst>
          </p:cNvPr>
          <p:cNvSpPr txBox="1"/>
          <p:nvPr/>
        </p:nvSpPr>
        <p:spPr>
          <a:xfrm>
            <a:off x="638175" y="5705475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R_model_effects.r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Communicating</a:t>
            </a:r>
            <a:r>
              <a:rPr lang="fr-CA" dirty="0"/>
              <a:t> </a:t>
            </a:r>
            <a:r>
              <a:rPr lang="fr-CA" dirty="0" err="1"/>
              <a:t>Covariate</a:t>
            </a:r>
            <a:r>
              <a:rPr lang="fr-CA" dirty="0"/>
              <a:t> </a:t>
            </a:r>
            <a:r>
              <a:rPr lang="fr-CA" dirty="0" err="1"/>
              <a:t>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9" y="787454"/>
            <a:ext cx="7632113" cy="1793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174" y="1684349"/>
            <a:ext cx="5840100" cy="3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C4BDF-D03E-43E7-B611-51573BE51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0"/>
          <a:stretch/>
        </p:blipFill>
        <p:spPr>
          <a:xfrm>
            <a:off x="193963" y="3086533"/>
            <a:ext cx="7788885" cy="31277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A8BE2-3A47-3AA5-AA43-B6A3BB535F1C}"/>
              </a:ext>
            </a:extLst>
          </p:cNvPr>
          <p:cNvSpPr txBox="1">
            <a:spLocks/>
          </p:cNvSpPr>
          <p:nvPr/>
        </p:nvSpPr>
        <p:spPr>
          <a:xfrm>
            <a:off x="8096802" y="2735333"/>
            <a:ext cx="3670326" cy="254786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i="1" dirty="0"/>
              <a:t>What if we have a continuous covariate?</a:t>
            </a:r>
            <a:br>
              <a:rPr lang="en-GB" sz="3600" i="1" dirty="0"/>
            </a:br>
            <a:r>
              <a:rPr lang="en-GB" sz="3600" i="1" dirty="0"/>
              <a:t>A Pop PK Model?</a:t>
            </a:r>
          </a:p>
        </p:txBody>
      </p:sp>
    </p:spTree>
    <p:extLst>
      <p:ext uri="{BB962C8B-B14F-4D97-AF65-F5344CB8AC3E}">
        <p14:creationId xmlns:p14="http://schemas.microsoft.com/office/powerpoint/2010/main" val="42346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Current</a:t>
            </a:r>
            <a:r>
              <a:rPr lang="fr-CA" dirty="0"/>
              <a:t> POPPK FDA guidance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EC545-7597-411D-BD58-78DA4B59F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58" t="11504" r="38258" b="4439"/>
          <a:stretch/>
        </p:blipFill>
        <p:spPr>
          <a:xfrm>
            <a:off x="6096000" y="988293"/>
            <a:ext cx="4082472" cy="5551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A770F-26E5-4A37-AC69-758E4A4A7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7" y="2209390"/>
            <a:ext cx="4759459" cy="19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B8D0-9516-422C-ACEB-FA137526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Current</a:t>
            </a:r>
            <a:r>
              <a:rPr lang="fr-CA" dirty="0"/>
              <a:t> POPPK FDA guidance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DABBF-C303-4299-8D8D-61788BE6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" y="991993"/>
            <a:ext cx="7949281" cy="1917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B8F4F-EFF0-4AF8-8756-81B135865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097972"/>
            <a:ext cx="8188209" cy="3210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695110-93EE-418E-980C-FD247BD63706}"/>
              </a:ext>
            </a:extLst>
          </p:cNvPr>
          <p:cNvSpPr/>
          <p:nvPr/>
        </p:nvSpPr>
        <p:spPr>
          <a:xfrm>
            <a:off x="5667271" y="3999345"/>
            <a:ext cx="2259210" cy="27709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419C4-1B0E-479F-8E0E-031287432E71}"/>
              </a:ext>
            </a:extLst>
          </p:cNvPr>
          <p:cNvSpPr/>
          <p:nvPr/>
        </p:nvSpPr>
        <p:spPr>
          <a:xfrm>
            <a:off x="5066448" y="4426113"/>
            <a:ext cx="2259210" cy="27709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204372-69B3-4F85-A911-7C262A323947}"/>
              </a:ext>
            </a:extLst>
          </p:cNvPr>
          <p:cNvSpPr/>
          <p:nvPr/>
        </p:nvSpPr>
        <p:spPr>
          <a:xfrm>
            <a:off x="1689888" y="3999345"/>
            <a:ext cx="2699066" cy="27709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8D126-07EE-4034-8D9F-799828D9F0F8}"/>
              </a:ext>
            </a:extLst>
          </p:cNvPr>
          <p:cNvSpPr/>
          <p:nvPr/>
        </p:nvSpPr>
        <p:spPr>
          <a:xfrm>
            <a:off x="2216727" y="4276435"/>
            <a:ext cx="4872473" cy="25577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5A8C5-EE82-4431-ADE7-47CD5F69EE10}"/>
              </a:ext>
            </a:extLst>
          </p:cNvPr>
          <p:cNvSpPr/>
          <p:nvPr/>
        </p:nvSpPr>
        <p:spPr>
          <a:xfrm>
            <a:off x="1883131" y="4743938"/>
            <a:ext cx="4605246" cy="21504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D71A7-9F53-4DBF-81EF-E134C6838D60}"/>
              </a:ext>
            </a:extLst>
          </p:cNvPr>
          <p:cNvSpPr/>
          <p:nvPr/>
        </p:nvSpPr>
        <p:spPr>
          <a:xfrm>
            <a:off x="285750" y="5611683"/>
            <a:ext cx="3530549" cy="27709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4DDC5-0FFD-C917-CED3-683B6EA768D6}"/>
              </a:ext>
            </a:extLst>
          </p:cNvPr>
          <p:cNvSpPr/>
          <p:nvPr/>
        </p:nvSpPr>
        <p:spPr>
          <a:xfrm>
            <a:off x="1829035" y="4958978"/>
            <a:ext cx="4266965" cy="268328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78E8856-4BD5-297F-288C-846C2DD85072}"/>
              </a:ext>
            </a:extLst>
          </p:cNvPr>
          <p:cNvSpPr txBox="1">
            <a:spLocks/>
          </p:cNvSpPr>
          <p:nvPr/>
        </p:nvSpPr>
        <p:spPr>
          <a:xfrm>
            <a:off x="8521674" y="1950724"/>
            <a:ext cx="3670326" cy="392509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i="1" dirty="0"/>
              <a:t>Simulation with uncertainty to illustrate effects on AUC/Relative importance of covariates/New dosing Regimens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F1109-406C-272B-64A5-046590CAC96D}"/>
              </a:ext>
            </a:extLst>
          </p:cNvPr>
          <p:cNvSpPr/>
          <p:nvPr/>
        </p:nvSpPr>
        <p:spPr>
          <a:xfrm>
            <a:off x="4803633" y="4276435"/>
            <a:ext cx="987567" cy="27945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AAC7-A2AA-4B46-854B-85EBC2AC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Current</a:t>
            </a:r>
            <a:r>
              <a:rPr lang="fr-CA" dirty="0"/>
              <a:t> POPPK FDA guidance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467E0-891A-4D36-A43B-CE298AE5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1478385"/>
            <a:ext cx="8248075" cy="4115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F0B8BC-D6D3-421A-800F-C29E1C9D9083}"/>
              </a:ext>
            </a:extLst>
          </p:cNvPr>
          <p:cNvSpPr/>
          <p:nvPr/>
        </p:nvSpPr>
        <p:spPr>
          <a:xfrm>
            <a:off x="1143064" y="2198254"/>
            <a:ext cx="2604912" cy="24048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055FD-EA92-4B08-8318-E51EF44E3570}"/>
              </a:ext>
            </a:extLst>
          </p:cNvPr>
          <p:cNvSpPr/>
          <p:nvPr/>
        </p:nvSpPr>
        <p:spPr>
          <a:xfrm>
            <a:off x="4876800" y="4479637"/>
            <a:ext cx="2960838" cy="216076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8060A7-A7D9-2DB6-471B-36A67B3FE87D}"/>
              </a:ext>
            </a:extLst>
          </p:cNvPr>
          <p:cNvSpPr txBox="1">
            <a:spLocks/>
          </p:cNvSpPr>
          <p:nvPr/>
        </p:nvSpPr>
        <p:spPr>
          <a:xfrm>
            <a:off x="8349673" y="1573533"/>
            <a:ext cx="3670326" cy="445781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i="1" dirty="0"/>
              <a:t>Simulation with uncertainty, BSV and realistic distributions to illustrate the impact on range of individual predictions</a:t>
            </a:r>
          </a:p>
        </p:txBody>
      </p:sp>
    </p:spTree>
    <p:extLst>
      <p:ext uri="{BB962C8B-B14F-4D97-AF65-F5344CB8AC3E}">
        <p14:creationId xmlns:p14="http://schemas.microsoft.com/office/powerpoint/2010/main" val="865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Summary</a:t>
            </a:r>
            <a:r>
              <a:rPr lang="fr-CA" dirty="0"/>
              <a:t> basis of </a:t>
            </a:r>
            <a:r>
              <a:rPr lang="fr-CA" dirty="0" err="1"/>
              <a:t>approvals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outputs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3904" y="1135781"/>
            <a:ext cx="231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897422"/>
            <a:ext cx="8727735" cy="4727523"/>
          </a:xfrm>
          <a:prstGeom prst="rect">
            <a:avLst/>
          </a:prstGeom>
        </p:spPr>
      </p:pic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021EB533-91AA-D1FF-C606-79687D02D83B}"/>
              </a:ext>
            </a:extLst>
          </p:cNvPr>
          <p:cNvSpPr/>
          <p:nvPr/>
        </p:nvSpPr>
        <p:spPr>
          <a:xfrm>
            <a:off x="5873750" y="3856720"/>
            <a:ext cx="5071915" cy="2360169"/>
          </a:xfrm>
          <a:prstGeom prst="roundRect">
            <a:avLst/>
          </a:prstGeom>
          <a:solidFill>
            <a:srgbClr val="3F75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 Applicant is asked to present a </a:t>
            </a:r>
            <a:r>
              <a:rPr lang="en-US" sz="2400" u="sng" dirty="0"/>
              <a:t>univariate</a:t>
            </a:r>
            <a:r>
              <a:rPr lang="en-US" sz="2400" dirty="0"/>
              <a:t> and </a:t>
            </a:r>
            <a:r>
              <a:rPr lang="en-US" sz="2400" u="sng" dirty="0"/>
              <a:t>multivariate</a:t>
            </a:r>
            <a:r>
              <a:rPr lang="en-US" sz="2400" dirty="0"/>
              <a:t> assessment of statistically significant covariates on exposure metrics (</a:t>
            </a:r>
            <a:r>
              <a:rPr lang="en-US" sz="2400" u="sng" dirty="0" err="1"/>
              <a:t>Ctrough</a:t>
            </a:r>
            <a:r>
              <a:rPr lang="en-US" sz="2400" dirty="0"/>
              <a:t>, </a:t>
            </a:r>
            <a:r>
              <a:rPr lang="en-US" sz="2400" dirty="0" err="1"/>
              <a:t>Cmax</a:t>
            </a:r>
            <a:r>
              <a:rPr lang="en-US" sz="2400" dirty="0"/>
              <a:t>, AUC) and present these simulations as a forest plot</a:t>
            </a:r>
          </a:p>
        </p:txBody>
      </p:sp>
    </p:spTree>
    <p:extLst>
      <p:ext uri="{BB962C8B-B14F-4D97-AF65-F5344CB8AC3E}">
        <p14:creationId xmlns:p14="http://schemas.microsoft.com/office/powerpoint/2010/main" val="5012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Menon Anderson Appendix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2E8E5-6393-47D6-B26B-EB2001BE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2" y="951791"/>
            <a:ext cx="5417720" cy="5511634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C64236-7C99-720B-1907-62D2A1A74C83}"/>
              </a:ext>
            </a:extLst>
          </p:cNvPr>
          <p:cNvSpPr txBox="1">
            <a:spLocks/>
          </p:cNvSpPr>
          <p:nvPr/>
        </p:nvSpPr>
        <p:spPr>
          <a:xfrm>
            <a:off x="6807198" y="951791"/>
            <a:ext cx="4714036" cy="190582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i="1" dirty="0"/>
              <a:t>How much time is needed to read and understand this table?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B67D3-B10D-265F-A13A-790961834EE6}"/>
              </a:ext>
            </a:extLst>
          </p:cNvPr>
          <p:cNvSpPr txBox="1">
            <a:spLocks/>
          </p:cNvSpPr>
          <p:nvPr/>
        </p:nvSpPr>
        <p:spPr>
          <a:xfrm>
            <a:off x="6718858" y="2888901"/>
            <a:ext cx="4714036" cy="291511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i="1" dirty="0"/>
              <a:t>Which concomitant drug increases exposures the most,</a:t>
            </a:r>
          </a:p>
          <a:p>
            <a:pPr marL="0" indent="0">
              <a:buNone/>
            </a:pPr>
            <a:r>
              <a:rPr lang="en-GB" sz="2800" i="1" dirty="0"/>
              <a:t>Which one decreases exposures the most</a:t>
            </a:r>
          </a:p>
          <a:p>
            <a:pPr marL="0" indent="0">
              <a:buNone/>
            </a:pPr>
            <a:r>
              <a:rPr lang="en-GB" sz="2800" i="1" dirty="0"/>
              <a:t>Are the effects similar on all exposure?</a:t>
            </a:r>
          </a:p>
        </p:txBody>
      </p:sp>
    </p:spTree>
    <p:extLst>
      <p:ext uri="{BB962C8B-B14F-4D97-AF65-F5344CB8AC3E}">
        <p14:creationId xmlns:p14="http://schemas.microsoft.com/office/powerpoint/2010/main" val="20701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Example of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can do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F91EF-4410-F317-6F88-38AF8BA8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6" y="874376"/>
            <a:ext cx="11046691" cy="59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Samer Mouksassi</a:t>
            </a:r>
          </a:p>
        </p:txBody>
      </p:sp>
      <p:sp>
        <p:nvSpPr>
          <p:cNvPr id="1543" name="TextBox 1542">
            <a:extLst>
              <a:ext uri="{FF2B5EF4-FFF2-40B4-BE49-F238E27FC236}">
                <a16:creationId xmlns:a16="http://schemas.microsoft.com/office/drawing/2014/main" id="{E3313430-7102-5537-A27D-BAF2F44A861C}"/>
              </a:ext>
            </a:extLst>
          </p:cNvPr>
          <p:cNvSpPr txBox="1"/>
          <p:nvPr/>
        </p:nvSpPr>
        <p:spPr>
          <a:xfrm>
            <a:off x="285750" y="953869"/>
            <a:ext cx="100545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Samer has worked at Pharsight/Certara since 2007 covering statistics, NCA, pharmacometrics, global public health, real world data and model-based meta-analysis. He attained a MSc. in Biostatistics and epidemiology before completing his Ph.D. in Pharmacometrics from the University of Montreal, where he built population PK/PD models of the effects of local anesthetics on pain after knee or hip replacement surgeries.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His current role at Certara as Senior Director – Africa region Lead involves mentoring and building new pharmacometrics teams in Cairo (Egypt) and Cape Town (South Africa).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Certara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with P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harmacometrics Africa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 currently running the African applied pharmacometrics training (APT) fellowship program for the second year.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goal is to create a sustainable ecosystem for pharmacometrics in Africa where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modeling and simulation/quantitative methods are used to optimize drug development decisions.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Samer has served has an ISOP education committee lead and is part of the ISOP MOEV team. He has a passion for teaching and to building tools that empower non-coders to communicate efficiently. He is the author of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coveffectsplot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ggquickeda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tidyvpc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 packages.</a:t>
            </a:r>
          </a:p>
        </p:txBody>
      </p:sp>
      <p:pic>
        <p:nvPicPr>
          <p:cNvPr id="1544" name="Picture 1543">
            <a:extLst>
              <a:ext uri="{FF2B5EF4-FFF2-40B4-BE49-F238E27FC236}">
                <a16:creationId xmlns:a16="http://schemas.microsoft.com/office/drawing/2014/main" id="{3995420B-3F33-F169-C8C4-CEF7D489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327" y="5381794"/>
            <a:ext cx="1044673" cy="10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5" name="Picture 2">
            <a:extLst>
              <a:ext uri="{FF2B5EF4-FFF2-40B4-BE49-F238E27FC236}">
                <a16:creationId xmlns:a16="http://schemas.microsoft.com/office/drawing/2014/main" id="{786944D1-034D-CFEE-D687-3BF4C426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90" y="5417385"/>
            <a:ext cx="973492" cy="9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" name="Picture 2">
            <a:extLst>
              <a:ext uri="{FF2B5EF4-FFF2-40B4-BE49-F238E27FC236}">
                <a16:creationId xmlns:a16="http://schemas.microsoft.com/office/drawing/2014/main" id="{F1B0C5C3-B9B3-425F-7237-2ADCB342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76" y="5449776"/>
            <a:ext cx="881176" cy="10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3" name="Picture 1662">
            <a:extLst>
              <a:ext uri="{FF2B5EF4-FFF2-40B4-BE49-F238E27FC236}">
                <a16:creationId xmlns:a16="http://schemas.microsoft.com/office/drawing/2014/main" id="{1155B8F1-047E-8AB7-9303-21637DAE9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12" y="2279799"/>
            <a:ext cx="1972001" cy="2298401"/>
          </a:xfrm>
          <a:prstGeom prst="rect">
            <a:avLst/>
          </a:prstGeom>
        </p:spPr>
      </p:pic>
      <p:sp>
        <p:nvSpPr>
          <p:cNvPr id="1664" name="Star: 5 Points 1663">
            <a:extLst>
              <a:ext uri="{FF2B5EF4-FFF2-40B4-BE49-F238E27FC236}">
                <a16:creationId xmlns:a16="http://schemas.microsoft.com/office/drawing/2014/main" id="{267CC637-80FF-2FE0-3A2D-C4A7C87CE9C5}"/>
              </a:ext>
            </a:extLst>
          </p:cNvPr>
          <p:cNvSpPr/>
          <p:nvPr/>
        </p:nvSpPr>
        <p:spPr>
          <a:xfrm>
            <a:off x="10929716" y="4194593"/>
            <a:ext cx="212947" cy="2114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982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964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947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929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911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7893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5876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3858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2</a:t>
            </a:r>
          </a:p>
        </p:txBody>
      </p:sp>
      <p:sp>
        <p:nvSpPr>
          <p:cNvPr id="1665" name="Star: 5 Points 1664">
            <a:extLst>
              <a:ext uri="{FF2B5EF4-FFF2-40B4-BE49-F238E27FC236}">
                <a16:creationId xmlns:a16="http://schemas.microsoft.com/office/drawing/2014/main" id="{F10E74CC-9511-1CBB-673B-B0F7E9ABA7BB}"/>
              </a:ext>
            </a:extLst>
          </p:cNvPr>
          <p:cNvSpPr/>
          <p:nvPr/>
        </p:nvSpPr>
        <p:spPr>
          <a:xfrm>
            <a:off x="11301804" y="2604593"/>
            <a:ext cx="184163" cy="15765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982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964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947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929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911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7893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5876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3858" algn="l" defTabSz="9959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B4441-EA3C-9802-B3C7-CA98CB4E13FF}"/>
              </a:ext>
            </a:extLst>
          </p:cNvPr>
          <p:cNvSpPr txBox="1"/>
          <p:nvPr/>
        </p:nvSpPr>
        <p:spPr>
          <a:xfrm>
            <a:off x="8611900" y="6011919"/>
            <a:ext cx="3746355" cy="374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https://github.com/certara/R-Certara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circle, text, logo, symbol&#10;&#10;Description automatically generated">
            <a:extLst>
              <a:ext uri="{FF2B5EF4-FFF2-40B4-BE49-F238E27FC236}">
                <a16:creationId xmlns:a16="http://schemas.microsoft.com/office/drawing/2014/main" id="{A0F3976F-F046-EA98-1DB6-0F67F48687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83" y="4808736"/>
            <a:ext cx="1386307" cy="13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97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Example of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can do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A6D74-0408-45F1-915E-1BED77154C82}"/>
              </a:ext>
            </a:extLst>
          </p:cNvPr>
          <p:cNvSpPr/>
          <p:nvPr/>
        </p:nvSpPr>
        <p:spPr>
          <a:xfrm>
            <a:off x="2271569" y="1556918"/>
            <a:ext cx="6578601" cy="18720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install.packages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("coveffectsplot")</a:t>
            </a:r>
            <a:b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library(coveffectsplot)</a:t>
            </a:r>
          </a:p>
          <a:p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coveffectsplot::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run_interactiveforestplot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prezista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64CD6-C37B-4337-B938-3AE449A490B2}"/>
              </a:ext>
            </a:extLst>
          </p:cNvPr>
          <p:cNvSpPr/>
          <p:nvPr/>
        </p:nvSpPr>
        <p:spPr>
          <a:xfrm>
            <a:off x="2271570" y="1225329"/>
            <a:ext cx="6578600" cy="317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&lt;/&gt;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31D91-24D1-5C46-D94F-C9AA43E2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7" y="738644"/>
            <a:ext cx="10861964" cy="58835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AF39DA-5479-8B24-B15E-BA35608F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</p:spPr>
        <p:txBody>
          <a:bodyPr/>
          <a:lstStyle/>
          <a:p>
            <a:r>
              <a:rPr lang="fr-CA" dirty="0"/>
              <a:t>Example of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9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Example of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can do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A6D74-0408-45F1-915E-1BED77154C82}"/>
              </a:ext>
            </a:extLst>
          </p:cNvPr>
          <p:cNvSpPr/>
          <p:nvPr/>
        </p:nvSpPr>
        <p:spPr>
          <a:xfrm>
            <a:off x="185596" y="1199930"/>
            <a:ext cx="3424380" cy="5429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help("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forest_plot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")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64CD6-C37B-4337-B938-3AE449A490B2}"/>
              </a:ext>
            </a:extLst>
          </p:cNvPr>
          <p:cNvSpPr/>
          <p:nvPr/>
        </p:nvSpPr>
        <p:spPr>
          <a:xfrm>
            <a:off x="185595" y="872904"/>
            <a:ext cx="3424380" cy="317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&lt;/&gt;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901FC-13A0-89BC-992E-1066E75AE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38" t="37740"/>
          <a:stretch/>
        </p:blipFill>
        <p:spPr>
          <a:xfrm>
            <a:off x="4381501" y="1088583"/>
            <a:ext cx="7400924" cy="50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8077-5979-B568-5D78-451E7F53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Example of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can do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C0A4A-E947-5018-F179-D3B07667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8" y="1034976"/>
            <a:ext cx="10499614" cy="56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Example of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i="1" dirty="0"/>
              <a:t>coveffectsplot</a:t>
            </a:r>
            <a:r>
              <a:rPr lang="fr-CA" dirty="0"/>
              <a:t> can do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3E3B7-600C-6C49-0D21-8C5449F8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8" y="1034977"/>
            <a:ext cx="10499614" cy="56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Tornado plots vs Forest plot 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EEE7-C636-484B-A0F1-75A859AD6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243"/>
            <a:ext cx="12192000" cy="45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22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5ADB-0B9B-449B-8D22-774B3406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coveffectsplot</a:t>
            </a:r>
            <a:r>
              <a:rPr lang="en-US" dirty="0"/>
              <a:t> components and design choices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11166-3C10-4A49-A99F-1F0882325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/>
          <a:stretch/>
        </p:blipFill>
        <p:spPr>
          <a:xfrm>
            <a:off x="2792757" y="1266884"/>
            <a:ext cx="8143288" cy="4763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AE36E-DAC6-4282-B1F1-0591544E0A38}"/>
              </a:ext>
            </a:extLst>
          </p:cNvPr>
          <p:cNvSpPr txBox="1"/>
          <p:nvPr/>
        </p:nvSpPr>
        <p:spPr>
          <a:xfrm>
            <a:off x="1948295" y="1684945"/>
            <a:ext cx="31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Covariate(s)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6872E-079F-455A-B192-876C2BABEE83}"/>
              </a:ext>
            </a:extLst>
          </p:cNvPr>
          <p:cNvSpPr txBox="1"/>
          <p:nvPr/>
        </p:nvSpPr>
        <p:spPr>
          <a:xfrm>
            <a:off x="82935" y="2598003"/>
            <a:ext cx="247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value(s) of the covariate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5D41F5-F306-49D7-A327-83C3CF6133A6}"/>
              </a:ext>
            </a:extLst>
          </p:cNvPr>
          <p:cNvCxnSpPr>
            <a:cxnSpLocks/>
          </p:cNvCxnSpPr>
          <p:nvPr/>
        </p:nvCxnSpPr>
        <p:spPr>
          <a:xfrm>
            <a:off x="3001818" y="2146610"/>
            <a:ext cx="1173018" cy="8668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49CC01-6F64-475B-9BDC-1A724BD80467}"/>
              </a:ext>
            </a:extLst>
          </p:cNvPr>
          <p:cNvCxnSpPr>
            <a:cxnSpLocks/>
          </p:cNvCxnSpPr>
          <p:nvPr/>
        </p:nvCxnSpPr>
        <p:spPr>
          <a:xfrm flipV="1">
            <a:off x="1835751" y="2648932"/>
            <a:ext cx="1258430" cy="3645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33B57F-658E-4ABC-8F41-DB5EE710A1C4}"/>
              </a:ext>
            </a:extLst>
          </p:cNvPr>
          <p:cNvCxnSpPr>
            <a:cxnSpLocks/>
          </p:cNvCxnSpPr>
          <p:nvPr/>
        </p:nvCxnSpPr>
        <p:spPr>
          <a:xfrm flipV="1">
            <a:off x="1835751" y="3082179"/>
            <a:ext cx="1258430" cy="177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961318-BB34-422B-B545-D80B8EB916F0}"/>
              </a:ext>
            </a:extLst>
          </p:cNvPr>
          <p:cNvCxnSpPr>
            <a:cxnSpLocks/>
          </p:cNvCxnSpPr>
          <p:nvPr/>
        </p:nvCxnSpPr>
        <p:spPr>
          <a:xfrm>
            <a:off x="1835751" y="3186353"/>
            <a:ext cx="1258430" cy="4603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1AAE2BF-8927-4A7B-88E4-EF0376F521C8}"/>
              </a:ext>
            </a:extLst>
          </p:cNvPr>
          <p:cNvSpPr txBox="1"/>
          <p:nvPr/>
        </p:nvSpPr>
        <p:spPr>
          <a:xfrm>
            <a:off x="4686877" y="3327292"/>
            <a:ext cx="31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Effect and </a:t>
            </a:r>
            <a:r>
              <a:rPr lang="en-US" sz="2400" dirty="0" err="1">
                <a:solidFill>
                  <a:srgbClr val="FF0000"/>
                </a:solidFill>
              </a:rPr>
              <a:t>xx%CI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128B0B-D103-4B4F-9853-36C76C106DEB}"/>
              </a:ext>
            </a:extLst>
          </p:cNvPr>
          <p:cNvCxnSpPr>
            <a:cxnSpLocks/>
          </p:cNvCxnSpPr>
          <p:nvPr/>
        </p:nvCxnSpPr>
        <p:spPr>
          <a:xfrm flipV="1">
            <a:off x="4980444" y="2735358"/>
            <a:ext cx="607556" cy="6427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BDF647-C7B5-4824-9134-CF79FB06345C}"/>
              </a:ext>
            </a:extLst>
          </p:cNvPr>
          <p:cNvCxnSpPr>
            <a:cxnSpLocks/>
          </p:cNvCxnSpPr>
          <p:nvPr/>
        </p:nvCxnSpPr>
        <p:spPr>
          <a:xfrm flipH="1">
            <a:off x="6935606" y="1754909"/>
            <a:ext cx="512847" cy="9894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7C266CC-1918-4A69-A9F5-90639A955344}"/>
              </a:ext>
            </a:extLst>
          </p:cNvPr>
          <p:cNvSpPr txBox="1"/>
          <p:nvPr/>
        </p:nvSpPr>
        <p:spPr>
          <a:xfrm>
            <a:off x="7448453" y="2018822"/>
            <a:ext cx="31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Parameter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20EF47-B0C6-4542-85C2-148B3293B8ED}"/>
              </a:ext>
            </a:extLst>
          </p:cNvPr>
          <p:cNvSpPr txBox="1"/>
          <p:nvPr/>
        </p:nvSpPr>
        <p:spPr>
          <a:xfrm>
            <a:off x="9417714" y="1992420"/>
            <a:ext cx="31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Numerical Table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9929F-07FC-48BA-8EDB-D3FE3D0F4391}"/>
              </a:ext>
            </a:extLst>
          </p:cNvPr>
          <p:cNvSpPr txBox="1"/>
          <p:nvPr/>
        </p:nvSpPr>
        <p:spPr>
          <a:xfrm>
            <a:off x="310814" y="3786395"/>
            <a:ext cx="247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Order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B2A97C-C2BB-43D8-9275-59D6C797E136}"/>
              </a:ext>
            </a:extLst>
          </p:cNvPr>
          <p:cNvSpPr txBox="1"/>
          <p:nvPr/>
        </p:nvSpPr>
        <p:spPr>
          <a:xfrm>
            <a:off x="912968" y="5612894"/>
            <a:ext cx="31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Color ? Shape? Size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609DD-8354-390F-A963-7E829F4CA620}"/>
              </a:ext>
            </a:extLst>
          </p:cNvPr>
          <p:cNvSpPr txBox="1"/>
          <p:nvPr/>
        </p:nvSpPr>
        <p:spPr>
          <a:xfrm>
            <a:off x="1284657" y="4563001"/>
            <a:ext cx="247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direction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D92E1F-36FF-F75B-0392-83759229556B}"/>
              </a:ext>
            </a:extLst>
          </p:cNvPr>
          <p:cNvCxnSpPr>
            <a:cxnSpLocks/>
          </p:cNvCxnSpPr>
          <p:nvPr/>
        </p:nvCxnSpPr>
        <p:spPr>
          <a:xfrm flipV="1">
            <a:off x="6740564" y="4200233"/>
            <a:ext cx="607556" cy="6427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DAD8A0-ECBC-4638-0BFF-87986A15CEAD}"/>
              </a:ext>
            </a:extLst>
          </p:cNvPr>
          <p:cNvCxnSpPr>
            <a:cxnSpLocks/>
          </p:cNvCxnSpPr>
          <p:nvPr/>
        </p:nvCxnSpPr>
        <p:spPr>
          <a:xfrm flipH="1" flipV="1">
            <a:off x="5744722" y="2551274"/>
            <a:ext cx="2381767" cy="10072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B81B10-7208-25A4-613A-5F823DFF3DC9}"/>
              </a:ext>
            </a:extLst>
          </p:cNvPr>
          <p:cNvSpPr txBox="1"/>
          <p:nvPr/>
        </p:nvSpPr>
        <p:spPr>
          <a:xfrm>
            <a:off x="6096000" y="843439"/>
            <a:ext cx="310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legends</a:t>
            </a:r>
          </a:p>
        </p:txBody>
      </p:sp>
    </p:spTree>
    <p:extLst>
      <p:ext uri="{BB962C8B-B14F-4D97-AF65-F5344CB8AC3E}">
        <p14:creationId xmlns:p14="http://schemas.microsoft.com/office/powerpoint/2010/main" val="1361035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coveffectsplot </a:t>
            </a:r>
            <a:r>
              <a:rPr lang="en-US" dirty="0"/>
              <a:t>minimum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6C99D-5352-4C9B-A670-67FB39FB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4" t="31028" r="5077" b="9935"/>
          <a:stretch/>
        </p:blipFill>
        <p:spPr>
          <a:xfrm>
            <a:off x="7161727" y="1838036"/>
            <a:ext cx="4945362" cy="1433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024C3-46A5-4976-BEC4-F648521B3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" t="13601" r="69925" b="73112"/>
          <a:stretch/>
        </p:blipFill>
        <p:spPr>
          <a:xfrm>
            <a:off x="7161727" y="3429000"/>
            <a:ext cx="4690525" cy="1248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72CB1-0DF9-406B-B460-47EDAF89D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" y="1266334"/>
            <a:ext cx="6899202" cy="345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D94EEB-6565-47B7-B8B2-511449FAC785}"/>
              </a:ext>
            </a:extLst>
          </p:cNvPr>
          <p:cNvSpPr txBox="1"/>
          <p:nvPr/>
        </p:nvSpPr>
        <p:spPr>
          <a:xfrm>
            <a:off x="2373746" y="5461780"/>
            <a:ext cx="759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to compute/generate the </a:t>
            </a:r>
            <a:r>
              <a:rPr lang="en-US" sz="3200" b="1" i="1" dirty="0">
                <a:solidFill>
                  <a:srgbClr val="FF0000"/>
                </a:solidFill>
              </a:rPr>
              <a:t>effects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8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How to compute/generate the </a:t>
            </a:r>
            <a:r>
              <a:rPr lang="en-US" sz="3200" b="1" i="1" dirty="0"/>
              <a:t>effects</a:t>
            </a:r>
            <a:r>
              <a:rPr lang="en-US" sz="3200" b="1" dirty="0"/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14E183AB-3617-B379-BD67-286E347529C7}"/>
              </a:ext>
            </a:extLst>
          </p:cNvPr>
          <p:cNvSpPr/>
          <p:nvPr/>
        </p:nvSpPr>
        <p:spPr>
          <a:xfrm>
            <a:off x="6291616" y="936477"/>
            <a:ext cx="2769240" cy="153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Fixed effects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dirty="0">
                <a:solidFill>
                  <a:prstClr val="white"/>
                </a:solidFill>
              </a:rPr>
              <a:t>Uncertainty ?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dirty="0">
                <a:solidFill>
                  <a:prstClr val="white"/>
                </a:solidFill>
              </a:rPr>
              <a:t>Random effects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9EEEB-3A3E-431C-9FE2-1A25D110105C}"/>
              </a:ext>
            </a:extLst>
          </p:cNvPr>
          <p:cNvSpPr txBox="1"/>
          <p:nvPr/>
        </p:nvSpPr>
        <p:spPr>
          <a:xfrm>
            <a:off x="8797082" y="4324950"/>
            <a:ext cx="1306702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kern="600" spc="10" dirty="0"/>
              <a:t>Simulate enough replicates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09210734-39A8-CF80-E224-F07C74B82038}"/>
              </a:ext>
            </a:extLst>
          </p:cNvPr>
          <p:cNvSpPr/>
          <p:nvPr/>
        </p:nvSpPr>
        <p:spPr>
          <a:xfrm>
            <a:off x="449379" y="2865922"/>
            <a:ext cx="3503934" cy="1545833"/>
          </a:xfrm>
          <a:prstGeom prst="roundRect">
            <a:avLst/>
          </a:prstGeom>
          <a:solidFill>
            <a:srgbClr val="FDBA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dirty="0">
                <a:solidFill>
                  <a:schemeClr val="tx1"/>
                </a:solidFill>
              </a:rPr>
              <a:t>recode model into </a:t>
            </a:r>
            <a:r>
              <a:rPr lang="en-GB" sz="2399" b="1" dirty="0">
                <a:solidFill>
                  <a:schemeClr val="tx1"/>
                </a:solidFill>
              </a:rPr>
              <a:t>R</a:t>
            </a:r>
            <a:br>
              <a:rPr lang="en-GB" sz="2399" dirty="0">
                <a:solidFill>
                  <a:schemeClr val="tx1"/>
                </a:solidFill>
              </a:rPr>
            </a:br>
            <a:r>
              <a:rPr lang="en-GB" sz="2399" b="1" dirty="0">
                <a:solidFill>
                  <a:schemeClr val="tx1"/>
                </a:solidFill>
              </a:rPr>
              <a:t>(mrgsolve</a:t>
            </a:r>
            <a:r>
              <a:rPr lang="en-GB" sz="2399" dirty="0">
                <a:solidFill>
                  <a:schemeClr val="tx1"/>
                </a:solidFill>
              </a:rPr>
              <a:t>, rxode2, </a:t>
            </a:r>
            <a:r>
              <a:rPr lang="en-GB" sz="2399" dirty="0" err="1">
                <a:solidFill>
                  <a:schemeClr val="tx1"/>
                </a:solidFill>
              </a:rPr>
              <a:t>RsNLME</a:t>
            </a:r>
            <a:r>
              <a:rPr lang="en-GB" sz="2399" dirty="0">
                <a:solidFill>
                  <a:schemeClr val="tx1"/>
                </a:solidFill>
              </a:rPr>
              <a:t> etc</a:t>
            </a:r>
            <a:r>
              <a:rPr lang="en-GB" sz="2399" b="1" dirty="0">
                <a:solidFill>
                  <a:schemeClr val="tx1"/>
                </a:solidFill>
              </a:rPr>
              <a:t>.)</a:t>
            </a:r>
            <a:br>
              <a:rPr lang="en-GB" sz="2399" b="1" dirty="0">
                <a:solidFill>
                  <a:schemeClr val="tx1"/>
                </a:solidFill>
              </a:rPr>
            </a:br>
            <a:r>
              <a:rPr lang="en-GB" sz="2399" b="1" dirty="0" err="1">
                <a:solidFill>
                  <a:schemeClr val="tx1"/>
                </a:solidFill>
              </a:rPr>
              <a:t>data.table</a:t>
            </a:r>
            <a:endParaRPr lang="en-GB" sz="2399" b="1" dirty="0">
              <a:solidFill>
                <a:schemeClr val="tx1"/>
              </a:solidFill>
            </a:endParaRPr>
          </a:p>
        </p:txBody>
      </p:sp>
      <p:grpSp>
        <p:nvGrpSpPr>
          <p:cNvPr id="16" name="Cycle 1">
            <a:extLst>
              <a:ext uri="{FF2B5EF4-FFF2-40B4-BE49-F238E27FC236}">
                <a16:creationId xmlns:a16="http://schemas.microsoft.com/office/drawing/2014/main" id="{8EF3855D-5602-B890-B249-4AC1C133AE1D}"/>
              </a:ext>
            </a:extLst>
          </p:cNvPr>
          <p:cNvGrpSpPr/>
          <p:nvPr/>
        </p:nvGrpSpPr>
        <p:grpSpPr>
          <a:xfrm>
            <a:off x="7320733" y="4046670"/>
            <a:ext cx="1221279" cy="1167220"/>
            <a:chOff x="5297410" y="-1465710"/>
            <a:chExt cx="2212848" cy="2212848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2870FC6-D753-5BF8-8A9D-3DC588249DF3}"/>
                </a:ext>
              </a:extLst>
            </p:cNvPr>
            <p:cNvSpPr/>
            <p:nvPr/>
          </p:nvSpPr>
          <p:spPr>
            <a:xfrm>
              <a:off x="5297410" y="-1465710"/>
              <a:ext cx="2212848" cy="2212848"/>
            </a:xfrm>
            <a:prstGeom prst="arc">
              <a:avLst>
                <a:gd name="adj1" fmla="val 16304719"/>
                <a:gd name="adj2" fmla="val 0"/>
              </a:avLst>
            </a:prstGeom>
            <a:ln w="85725">
              <a:solidFill>
                <a:srgbClr val="FFC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F5062FE-A049-0B39-AC5F-47168AB15846}"/>
                </a:ext>
              </a:extLst>
            </p:cNvPr>
            <p:cNvSpPr/>
            <p:nvPr/>
          </p:nvSpPr>
          <p:spPr>
            <a:xfrm rot="5400000">
              <a:off x="5297410" y="-1465710"/>
              <a:ext cx="2212848" cy="2212848"/>
            </a:xfrm>
            <a:prstGeom prst="arc">
              <a:avLst>
                <a:gd name="adj1" fmla="val 16330367"/>
                <a:gd name="adj2" fmla="val 0"/>
              </a:avLst>
            </a:prstGeom>
            <a:ln w="85725">
              <a:solidFill>
                <a:srgbClr val="FFC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530B778-C295-3CE5-301B-4D4CB80DB782}"/>
                </a:ext>
              </a:extLst>
            </p:cNvPr>
            <p:cNvSpPr/>
            <p:nvPr/>
          </p:nvSpPr>
          <p:spPr>
            <a:xfrm rot="10800000">
              <a:off x="5297410" y="-1465710"/>
              <a:ext cx="2212848" cy="2212848"/>
            </a:xfrm>
            <a:prstGeom prst="arc">
              <a:avLst>
                <a:gd name="adj1" fmla="val 16304142"/>
                <a:gd name="adj2" fmla="val 0"/>
              </a:avLst>
            </a:prstGeom>
            <a:ln w="85725">
              <a:solidFill>
                <a:srgbClr val="FFC000">
                  <a:alpha val="82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0EDD758-7D45-CF22-D481-414DF3E53F93}"/>
                </a:ext>
              </a:extLst>
            </p:cNvPr>
            <p:cNvSpPr/>
            <p:nvPr/>
          </p:nvSpPr>
          <p:spPr>
            <a:xfrm rot="16200000">
              <a:off x="5297410" y="-1465710"/>
              <a:ext cx="2212848" cy="2212848"/>
            </a:xfrm>
            <a:prstGeom prst="arc">
              <a:avLst>
                <a:gd name="adj1" fmla="val 16285451"/>
                <a:gd name="adj2" fmla="val 0"/>
              </a:avLst>
            </a:prstGeom>
            <a:ln w="8572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9CE3523E-4D24-A342-3F19-90758CC57881}"/>
              </a:ext>
            </a:extLst>
          </p:cNvPr>
          <p:cNvSpPr/>
          <p:nvPr/>
        </p:nvSpPr>
        <p:spPr>
          <a:xfrm>
            <a:off x="511747" y="1035662"/>
            <a:ext cx="1543529" cy="1545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PK/PD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dirty="0">
                <a:solidFill>
                  <a:prstClr val="white"/>
                </a:solidFill>
              </a:rPr>
              <a:t>Model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AA7DE3FB-157A-DBD7-F886-A03CF06F33B8}"/>
              </a:ext>
            </a:extLst>
          </p:cNvPr>
          <p:cNvSpPr/>
          <p:nvPr/>
        </p:nvSpPr>
        <p:spPr>
          <a:xfrm>
            <a:off x="2309474" y="1020178"/>
            <a:ext cx="3172020" cy="1240180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type of Simulation ?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2C7941EC-64B7-3EFF-F1BA-2DF09059C7AA}"/>
              </a:ext>
            </a:extLst>
          </p:cNvPr>
          <p:cNvSpPr/>
          <p:nvPr/>
        </p:nvSpPr>
        <p:spPr>
          <a:xfrm>
            <a:off x="5622286" y="2865922"/>
            <a:ext cx="2140590" cy="1240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Covariates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i="1" dirty="0">
                <a:solidFill>
                  <a:prstClr val="white"/>
                </a:solidFill>
              </a:rPr>
              <a:t>Univariate 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2CB0AB57-8777-2498-D177-0E70DC0616B1}"/>
              </a:ext>
            </a:extLst>
          </p:cNvPr>
          <p:cNvSpPr/>
          <p:nvPr/>
        </p:nvSpPr>
        <p:spPr>
          <a:xfrm>
            <a:off x="7990561" y="2865922"/>
            <a:ext cx="2140590" cy="1240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Covariates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i="1" dirty="0">
                <a:solidFill>
                  <a:prstClr val="white"/>
                </a:solidFill>
              </a:rPr>
              <a:t>Multivariate</a:t>
            </a:r>
            <a:r>
              <a:rPr lang="en-GB" sz="2399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771067CF-4247-408C-9BE4-FEA4E3A9BA98}"/>
              </a:ext>
            </a:extLst>
          </p:cNvPr>
          <p:cNvSpPr/>
          <p:nvPr/>
        </p:nvSpPr>
        <p:spPr>
          <a:xfrm>
            <a:off x="9151748" y="1146522"/>
            <a:ext cx="1756740" cy="1240180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varcov</a:t>
            </a:r>
            <a:br>
              <a:rPr lang="en-US" sz="2000" b="1" dirty="0"/>
            </a:br>
            <a:r>
              <a:rPr lang="en-US" sz="2000" b="1" dirty="0"/>
              <a:t>boot</a:t>
            </a:r>
            <a:br>
              <a:rPr lang="en-US" sz="2000" b="1" dirty="0"/>
            </a:br>
            <a:r>
              <a:rPr lang="en-US" sz="2000" b="1" dirty="0"/>
              <a:t>SIR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F62D554A-FE0E-DC3F-385B-C141993BD1AF}"/>
              </a:ext>
            </a:extLst>
          </p:cNvPr>
          <p:cNvSpPr/>
          <p:nvPr/>
        </p:nvSpPr>
        <p:spPr>
          <a:xfrm>
            <a:off x="9639520" y="3572020"/>
            <a:ext cx="2463342" cy="1149034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</a:t>
            </a:r>
            <a:br>
              <a:rPr lang="en-US" b="1" dirty="0"/>
            </a:br>
            <a:r>
              <a:rPr lang="en-US" b="1" dirty="0"/>
              <a:t>resample by patient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33EFB2-AF0E-C3FA-1D83-3DFF0FDE1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87" y="2658567"/>
            <a:ext cx="1221279" cy="855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2FAE88-B966-3C76-7ED8-ABD28E14E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2" t="31028" r="51198" b="9935"/>
          <a:stretch/>
        </p:blipFill>
        <p:spPr>
          <a:xfrm>
            <a:off x="4961238" y="2602518"/>
            <a:ext cx="857925" cy="911433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D458B2B3-FE7F-85E6-1DCE-E5D7F5F6E223}"/>
              </a:ext>
            </a:extLst>
          </p:cNvPr>
          <p:cNvSpPr/>
          <p:nvPr/>
        </p:nvSpPr>
        <p:spPr>
          <a:xfrm>
            <a:off x="3800973" y="4324950"/>
            <a:ext cx="2140590" cy="1209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Compute parameters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4124EE58-4E6A-DE3E-0202-86ABF78A7FAB}"/>
              </a:ext>
            </a:extLst>
          </p:cNvPr>
          <p:cNvSpPr/>
          <p:nvPr/>
        </p:nvSpPr>
        <p:spPr>
          <a:xfrm>
            <a:off x="5390201" y="5411450"/>
            <a:ext cx="2140590" cy="98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Compute intervals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950FB7E-F9C7-51F1-C93E-DCDE00C8E571}"/>
              </a:ext>
            </a:extLst>
          </p:cNvPr>
          <p:cNvSpPr/>
          <p:nvPr/>
        </p:nvSpPr>
        <p:spPr>
          <a:xfrm>
            <a:off x="7676236" y="5411450"/>
            <a:ext cx="2140590" cy="98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Generate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dirty="0">
                <a:solidFill>
                  <a:prstClr val="white"/>
                </a:solidFill>
              </a:rPr>
              <a:t>plots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CDCFABEB-00B8-7646-704D-775ABD5E122A}"/>
              </a:ext>
            </a:extLst>
          </p:cNvPr>
          <p:cNvSpPr/>
          <p:nvPr/>
        </p:nvSpPr>
        <p:spPr>
          <a:xfrm>
            <a:off x="9962271" y="4848805"/>
            <a:ext cx="2140591" cy="1545833"/>
          </a:xfrm>
          <a:prstGeom prst="roundRect">
            <a:avLst/>
          </a:prstGeom>
          <a:solidFill>
            <a:srgbClr val="FDBA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i="1" dirty="0">
                <a:solidFill>
                  <a:schemeClr val="tx1"/>
                </a:solidFill>
              </a:rPr>
              <a:t>coveffectsplot</a:t>
            </a:r>
            <a:br>
              <a:rPr lang="en-GB" sz="2399" b="1" dirty="0">
                <a:solidFill>
                  <a:schemeClr val="tx1"/>
                </a:solidFill>
              </a:rPr>
            </a:br>
            <a:r>
              <a:rPr lang="en-GB" sz="2399" i="1" dirty="0" err="1">
                <a:solidFill>
                  <a:schemeClr val="tx1"/>
                </a:solidFill>
              </a:rPr>
              <a:t>pmforest</a:t>
            </a:r>
            <a:br>
              <a:rPr lang="en-GB" sz="2399" i="1" dirty="0">
                <a:solidFill>
                  <a:schemeClr val="tx1"/>
                </a:solidFill>
              </a:rPr>
            </a:br>
            <a:r>
              <a:rPr lang="en-GB" sz="2399" i="1" dirty="0" err="1">
                <a:solidFill>
                  <a:schemeClr val="tx1"/>
                </a:solidFill>
              </a:rPr>
              <a:t>PMXForest</a:t>
            </a:r>
            <a:br>
              <a:rPr lang="en-GB" sz="2399" i="1" dirty="0">
                <a:solidFill>
                  <a:schemeClr val="tx1"/>
                </a:solidFill>
              </a:rPr>
            </a:br>
            <a:r>
              <a:rPr lang="en-GB" sz="2399" i="1" dirty="0" err="1">
                <a:solidFill>
                  <a:schemeClr val="tx1"/>
                </a:solidFill>
              </a:rPr>
              <a:t>NMproject</a:t>
            </a:r>
            <a:endParaRPr lang="en-GB" sz="2399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1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4" grpId="0" animBg="1"/>
      <p:bldP spid="5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1F9-9E45-B758-D214-E0CC651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PK Model: Assessing the Marginal Impact of Covariates on Drug Exposure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63494-A927-C8F7-2014-18567E018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875" y="678656"/>
            <a:ext cx="11906250" cy="46037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https://smouksassi.github.io/coveffectsplot/articles/PK_Example.html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B3E66-1EBD-D347-3EC1-6042F51A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028819"/>
            <a:ext cx="10510982" cy="56934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9E65D4-4A30-786F-DAC1-B416604334F2}"/>
              </a:ext>
            </a:extLst>
          </p:cNvPr>
          <p:cNvSpPr txBox="1"/>
          <p:nvPr/>
        </p:nvSpPr>
        <p:spPr>
          <a:xfrm>
            <a:off x="3790951" y="2518373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Fixef</a:t>
            </a:r>
            <a:r>
              <a:rPr lang="en-US" sz="2400" dirty="0">
                <a:solidFill>
                  <a:srgbClr val="FF0000"/>
                </a:solidFill>
              </a:rPr>
              <a:t> effects (thetas)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1FC83-722D-10F2-57E3-CBA2C7194468}"/>
              </a:ext>
            </a:extLst>
          </p:cNvPr>
          <p:cNvSpPr txBox="1"/>
          <p:nvPr/>
        </p:nvSpPr>
        <p:spPr>
          <a:xfrm>
            <a:off x="3152776" y="3345874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 </a:t>
            </a:r>
            <a:r>
              <a:rPr lang="en-US" sz="2400" dirty="0" err="1">
                <a:solidFill>
                  <a:srgbClr val="FF0000"/>
                </a:solidFill>
              </a:rPr>
              <a:t>cov</a:t>
            </a:r>
            <a:r>
              <a:rPr lang="en-US" sz="2400" dirty="0">
                <a:solidFill>
                  <a:srgbClr val="FF0000"/>
                </a:solidFill>
              </a:rPr>
              <a:t> values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651BF-33E3-A0C8-086A-5AD2E5168BB8}"/>
              </a:ext>
            </a:extLst>
          </p:cNvPr>
          <p:cNvSpPr txBox="1"/>
          <p:nvPr/>
        </p:nvSpPr>
        <p:spPr>
          <a:xfrm>
            <a:off x="3417166" y="4753787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Parameter equations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58337-A146-5BD4-49FC-8B6D07E79B09}"/>
              </a:ext>
            </a:extLst>
          </p:cNvPr>
          <p:cNvSpPr txBox="1"/>
          <p:nvPr/>
        </p:nvSpPr>
        <p:spPr>
          <a:xfrm>
            <a:off x="2019301" y="3938178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Built-in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78E7F-F05F-ED1E-7DC8-4CBC9B350564}"/>
              </a:ext>
            </a:extLst>
          </p:cNvPr>
          <p:cNvSpPr txBox="1"/>
          <p:nvPr/>
        </p:nvSpPr>
        <p:spPr>
          <a:xfrm>
            <a:off x="2912341" y="5675827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Random effects (omega)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6DFEE663-08B2-A58E-2F21-C0F49BF0D52F}"/>
              </a:ext>
            </a:extLst>
          </p:cNvPr>
          <p:cNvSpPr/>
          <p:nvPr/>
        </p:nvSpPr>
        <p:spPr>
          <a:xfrm>
            <a:off x="6960466" y="1880623"/>
            <a:ext cx="2140590" cy="1044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Covariates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i="1" dirty="0">
                <a:solidFill>
                  <a:prstClr val="white"/>
                </a:solidFill>
              </a:rPr>
              <a:t>Univariate 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A26A1184-BE60-78CA-F98D-DD186B3AC578}"/>
              </a:ext>
            </a:extLst>
          </p:cNvPr>
          <p:cNvSpPr/>
          <p:nvPr/>
        </p:nvSpPr>
        <p:spPr>
          <a:xfrm>
            <a:off x="9269237" y="1915909"/>
            <a:ext cx="2769240" cy="106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9" b="1" dirty="0">
                <a:solidFill>
                  <a:prstClr val="white"/>
                </a:solidFill>
              </a:rPr>
              <a:t>Fixed effects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dirty="0">
                <a:solidFill>
                  <a:prstClr val="white"/>
                </a:solidFill>
              </a:rPr>
              <a:t>Uncertainty</a:t>
            </a:r>
            <a:br>
              <a:rPr lang="en-GB" sz="2399" b="1" dirty="0">
                <a:solidFill>
                  <a:prstClr val="white"/>
                </a:solidFill>
              </a:rPr>
            </a:br>
            <a:r>
              <a:rPr lang="en-GB" sz="2399" b="1" dirty="0">
                <a:solidFill>
                  <a:prstClr val="white"/>
                </a:solidFill>
              </a:rPr>
              <a:t>No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3311683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will you cover today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5603" y="2779911"/>
            <a:ext cx="11420794" cy="11358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tx1"/>
                </a:solidFill>
              </a:rPr>
              <a:t>How to generate (simulate) the effects of our covariate models including uncertainty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7C3C3F0-66DA-4EF9-A763-78245557B329}"/>
              </a:ext>
            </a:extLst>
          </p:cNvPr>
          <p:cNvSpPr txBox="1">
            <a:spLocks/>
          </p:cNvSpPr>
          <p:nvPr/>
        </p:nvSpPr>
        <p:spPr>
          <a:xfrm>
            <a:off x="466406" y="1160734"/>
            <a:ext cx="9760670" cy="87471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tx1"/>
                </a:solidFill>
              </a:rPr>
              <a:t>Define what are </a:t>
            </a:r>
            <a:r>
              <a:rPr lang="en-CA" sz="3600" i="1" dirty="0">
                <a:solidFill>
                  <a:schemeClr val="tx1"/>
                </a:solidFill>
              </a:rPr>
              <a:t>effects</a:t>
            </a:r>
            <a:r>
              <a:rPr lang="en-CA" sz="3600" dirty="0">
                <a:solidFill>
                  <a:schemeClr val="tx1"/>
                </a:solidFill>
              </a:rPr>
              <a:t> plot</a:t>
            </a:r>
            <a:endParaRPr lang="en-CA" sz="3600" b="1" dirty="0">
              <a:solidFill>
                <a:srgbClr val="C0000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48FD645-5EC2-4B71-A3DF-3E51CEA52DCD}"/>
              </a:ext>
            </a:extLst>
          </p:cNvPr>
          <p:cNvSpPr txBox="1">
            <a:spLocks/>
          </p:cNvSpPr>
          <p:nvPr/>
        </p:nvSpPr>
        <p:spPr>
          <a:xfrm>
            <a:off x="385603" y="4615050"/>
            <a:ext cx="11163342" cy="189048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i="1" dirty="0"/>
              <a:t>Getting started </a:t>
            </a:r>
            <a:r>
              <a:rPr lang="en-US" sz="3600" i="1" dirty="0"/>
              <a:t>using </a:t>
            </a:r>
            <a:r>
              <a:rPr lang="en-CA" sz="3600" i="1" dirty="0">
                <a:solidFill>
                  <a:schemeClr val="tx1"/>
                </a:solidFill>
              </a:rPr>
              <a:t>the </a:t>
            </a:r>
            <a:r>
              <a:rPr lang="en-CA" sz="3600" b="1" i="1" dirty="0">
                <a:solidFill>
                  <a:srgbClr val="C00000"/>
                </a:solidFill>
              </a:rPr>
              <a:t>coveffectsplot</a:t>
            </a:r>
            <a:r>
              <a:rPr lang="en-CA" sz="3600" i="1" dirty="0">
                <a:solidFill>
                  <a:schemeClr val="tx1"/>
                </a:solidFill>
              </a:rPr>
              <a:t> package to effectively communicate your covariate models</a:t>
            </a:r>
            <a:endParaRPr lang="en-GB" sz="3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28A6B1-A5E5-434B-9847-339C526C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98" y="833936"/>
            <a:ext cx="1678121" cy="16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7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1F9-9E45-B758-D214-E0CC651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PK Model: Assessing the Marginal Impact of Covariates on Drug Exposure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B2ACB-8EF7-379F-0E5C-86B5D4AA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" y="1351508"/>
            <a:ext cx="7019928" cy="3922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88CA0E-46C0-B519-793A-829EE9542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35" y="1268381"/>
            <a:ext cx="4783271" cy="4144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9956AD-EDA2-8623-82F3-768A22A2F663}"/>
              </a:ext>
            </a:extLst>
          </p:cNvPr>
          <p:cNvSpPr txBox="1"/>
          <p:nvPr/>
        </p:nvSpPr>
        <p:spPr>
          <a:xfrm>
            <a:off x="4313958" y="5412509"/>
            <a:ext cx="642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PK profiles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PK parameters of interest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2D8E2-27CA-C922-8C03-2D7A5BAA5B6F}"/>
              </a:ext>
            </a:extLst>
          </p:cNvPr>
          <p:cNvSpPr txBox="1"/>
          <p:nvPr/>
        </p:nvSpPr>
        <p:spPr>
          <a:xfrm>
            <a:off x="4313958" y="5854298"/>
            <a:ext cx="642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Compute BSV intervals at reference</a:t>
            </a:r>
          </a:p>
        </p:txBody>
      </p:sp>
    </p:spTree>
    <p:extLst>
      <p:ext uri="{BB962C8B-B14F-4D97-AF65-F5344CB8AC3E}">
        <p14:creationId xmlns:p14="http://schemas.microsoft.com/office/powerpoint/2010/main" val="1418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1F9-9E45-B758-D214-E0CC651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meaning of BSV = XX % ?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8051EE-069B-8DEB-5A60-E7036E5BBBC7}"/>
              </a:ext>
            </a:extLst>
          </p:cNvPr>
          <p:cNvSpPr txBox="1">
            <a:spLocks/>
          </p:cNvSpPr>
          <p:nvPr/>
        </p:nvSpPr>
        <p:spPr>
          <a:xfrm>
            <a:off x="6354620" y="4067301"/>
            <a:ext cx="4714036" cy="13611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i="1" dirty="0"/>
              <a:t>Where is 50 %  and 90% of patients?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FF5208-DED2-A07B-8866-5842FF54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5" y="801893"/>
            <a:ext cx="10822972" cy="3382179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4500B41E-4162-2AF9-1527-F716A436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85" y="5067184"/>
            <a:ext cx="546049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F3C216-5D8B-8957-5524-4C03511AAFF9}"/>
              </a:ext>
            </a:extLst>
          </p:cNvPr>
          <p:cNvSpPr txBox="1"/>
          <p:nvPr/>
        </p:nvSpPr>
        <p:spPr>
          <a:xfrm>
            <a:off x="1998770" y="1414083"/>
            <a:ext cx="110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82BD"/>
                </a:solidFill>
              </a:rPr>
              <a:t>0.82-1.22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3B9CC-A8C0-16C8-E51E-8EA567AA4FA4}"/>
              </a:ext>
            </a:extLst>
          </p:cNvPr>
          <p:cNvSpPr txBox="1"/>
          <p:nvPr/>
        </p:nvSpPr>
        <p:spPr>
          <a:xfrm>
            <a:off x="7305967" y="1414083"/>
            <a:ext cx="110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82BD"/>
                </a:solidFill>
              </a:rPr>
              <a:t>0.74-1.13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81798-1D69-5F95-BF3F-018379DAB2B1}"/>
              </a:ext>
            </a:extLst>
          </p:cNvPr>
          <p:cNvSpPr txBox="1"/>
          <p:nvPr/>
        </p:nvSpPr>
        <p:spPr>
          <a:xfrm>
            <a:off x="6733309" y="3655405"/>
            <a:ext cx="301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CAE1"/>
                </a:solidFill>
              </a:rPr>
              <a:t>0.55            -                 1.54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0EF872-CC05-A814-E511-D18F6701FE9D}"/>
              </a:ext>
            </a:extLst>
          </p:cNvPr>
          <p:cNvSpPr txBox="1"/>
          <p:nvPr/>
        </p:nvSpPr>
        <p:spPr>
          <a:xfrm>
            <a:off x="1514764" y="3572339"/>
            <a:ext cx="301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CAE1"/>
                </a:solidFill>
              </a:rPr>
              <a:t>0.61            -                  1.64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935A1-F574-1076-CEAA-342BD1F3516E}"/>
              </a:ext>
            </a:extLst>
          </p:cNvPr>
          <p:cNvSpPr/>
          <p:nvPr/>
        </p:nvSpPr>
        <p:spPr>
          <a:xfrm>
            <a:off x="285749" y="4178837"/>
            <a:ext cx="4350905" cy="25301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library(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ggdist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);library(patchwork)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OMEGACL   &lt;- 0.09</a:t>
            </a:r>
            <a:b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simeta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  &lt;-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rnorm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(0,sd =(OMEGACL^0.5),n = 1000000)</a:t>
            </a:r>
          </a:p>
          <a:p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originbsv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&lt;-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data.frame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(BSV = 1*exp(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simeta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) )</a:t>
            </a:r>
          </a:p>
          <a:p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originbsv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%&gt;%</a:t>
            </a:r>
            <a:b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ggplot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aes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(y = 1L, x = BSV)) +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stat_slab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aes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(fill =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after_stat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(level)),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050" b="1" dirty="0">
                <a:solidFill>
                  <a:srgbClr val="FF0000"/>
                </a:solidFill>
                <a:latin typeface="Courier New"/>
                <a:cs typeface="Courier New"/>
              </a:rPr>
              <a:t>.width = c(.5, .95, 1)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) +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stat_pointinterval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(.width = c(.5, .95)) +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scale_fill_brewer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na.translate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= FALSE) +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labs(title = "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stat_slab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()",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  subtitle = "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aes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(fill =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after_stat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(level))",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      fill = "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median_qi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\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ninterval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"  )+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theme_bw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()+</a:t>
            </a:r>
          </a:p>
          <a:p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coord_cartesian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xlim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=c(0.4,2), </a:t>
            </a:r>
            <a:r>
              <a:rPr lang="en-US" sz="1050" b="1" dirty="0" err="1">
                <a:solidFill>
                  <a:srgbClr val="000000"/>
                </a:solidFill>
                <a:latin typeface="Courier New"/>
                <a:cs typeface="Courier New"/>
              </a:rPr>
              <a:t>ylim</a:t>
            </a:r>
            <a:r>
              <a:rPr lang="en-US" sz="1050" b="1" dirty="0">
                <a:solidFill>
                  <a:srgbClr val="000000"/>
                </a:solidFill>
                <a:latin typeface="Courier New"/>
                <a:cs typeface="Courier New"/>
              </a:rPr>
              <a:t>=c(1,2))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323E7-26AE-ECC1-34FC-D6D76E211685}"/>
              </a:ext>
            </a:extLst>
          </p:cNvPr>
          <p:cNvSpPr/>
          <p:nvPr/>
        </p:nvSpPr>
        <p:spPr>
          <a:xfrm>
            <a:off x="285750" y="3941671"/>
            <a:ext cx="4350903" cy="23224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&lt;/&gt;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4E3E9-4B66-21D5-314E-695EDDC3F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1" b="11223"/>
          <a:stretch/>
        </p:blipFill>
        <p:spPr>
          <a:xfrm>
            <a:off x="5440217" y="5800863"/>
            <a:ext cx="5347855" cy="426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B41A1-B4B7-FC45-B627-33C9C55842BB}"/>
              </a:ext>
            </a:extLst>
          </p:cNvPr>
          <p:cNvSpPr txBox="1"/>
          <p:nvPr/>
        </p:nvSpPr>
        <p:spPr>
          <a:xfrm>
            <a:off x="181267" y="3622377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qi_hdi.r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1F9-9E45-B758-D214-E0CC651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PK Model: Assessing the Marginal Impact of Covariates on Drug Exposure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1593A-F140-89D7-0185-03624736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8" y="834735"/>
            <a:ext cx="10326965" cy="5593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8C469-F769-5669-3196-DAF34F2720B2}"/>
              </a:ext>
            </a:extLst>
          </p:cNvPr>
          <p:cNvSpPr txBox="1"/>
          <p:nvPr/>
        </p:nvSpPr>
        <p:spPr>
          <a:xfrm>
            <a:off x="3433907" y="3334616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covariate template</a:t>
            </a:r>
          </a:p>
        </p:txBody>
      </p:sp>
    </p:spTree>
    <p:extLst>
      <p:ext uri="{BB962C8B-B14F-4D97-AF65-F5344CB8AC3E}">
        <p14:creationId xmlns:p14="http://schemas.microsoft.com/office/powerpoint/2010/main" val="10179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D9859-315D-BAE1-8FE9-722F4861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2" y="742373"/>
            <a:ext cx="10326965" cy="55937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AFC157-10D0-8754-9196-99C5BD9C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5732"/>
            <a:ext cx="11906250" cy="542924"/>
          </a:xfrm>
        </p:spPr>
        <p:txBody>
          <a:bodyPr/>
          <a:lstStyle/>
          <a:p>
            <a:r>
              <a:rPr lang="en-US" sz="2400" dirty="0"/>
              <a:t>PK Model: Assessing the Marginal Impact of Covariates on Drug Exposure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810C3-2F21-CEB4-3578-315E01AAD388}"/>
              </a:ext>
            </a:extLst>
          </p:cNvPr>
          <p:cNvSpPr txBox="1"/>
          <p:nvPr/>
        </p:nvSpPr>
        <p:spPr>
          <a:xfrm>
            <a:off x="4245329" y="4801643"/>
            <a:ext cx="24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zeroes omega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4384-5E4F-4C11-0DD7-59A184107F24}"/>
              </a:ext>
            </a:extLst>
          </p:cNvPr>
          <p:cNvSpPr txBox="1"/>
          <p:nvPr/>
        </p:nvSpPr>
        <p:spPr>
          <a:xfrm>
            <a:off x="3286125" y="2660361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Parameters uncertainty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B84EB-283E-3EF8-C0B2-09E65E3C521C}"/>
              </a:ext>
            </a:extLst>
          </p:cNvPr>
          <p:cNvSpPr txBox="1"/>
          <p:nvPr/>
        </p:nvSpPr>
        <p:spPr>
          <a:xfrm>
            <a:off x="4059591" y="4190471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Each replicate use a row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737E0-C22E-A00B-F9F1-F1B6C11CBCEE}"/>
              </a:ext>
            </a:extLst>
          </p:cNvPr>
          <p:cNvSpPr txBox="1"/>
          <p:nvPr/>
        </p:nvSpPr>
        <p:spPr>
          <a:xfrm>
            <a:off x="729672" y="6115627"/>
            <a:ext cx="898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Simulation can be parallelized with foreach or </a:t>
            </a:r>
            <a:r>
              <a:rPr lang="en-US" sz="2400" dirty="0" err="1">
                <a:solidFill>
                  <a:srgbClr val="FF0000"/>
                </a:solidFill>
              </a:rPr>
              <a:t>mrgsim.parallel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C47A2-4F83-D33F-67BF-0B057A20F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8" y="831056"/>
            <a:ext cx="9524134" cy="53610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B28E54-5D22-CBB5-7F32-5C2BB5DA66BE}"/>
              </a:ext>
            </a:extLst>
          </p:cNvPr>
          <p:cNvSpPr txBox="1">
            <a:spLocks/>
          </p:cNvSpPr>
          <p:nvPr/>
        </p:nvSpPr>
        <p:spPr>
          <a:xfrm>
            <a:off x="438150" y="288132"/>
            <a:ext cx="11906250" cy="5429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400"/>
              <a:t>PK Model: Assessing the Marginal Impact of Covariates on Drug Exposure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FC7ED-50C0-1F5B-08C4-FB2A485B896B}"/>
              </a:ext>
            </a:extLst>
          </p:cNvPr>
          <p:cNvSpPr txBox="1"/>
          <p:nvPr/>
        </p:nvSpPr>
        <p:spPr>
          <a:xfrm>
            <a:off x="951345" y="6031779"/>
            <a:ext cx="898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BSV intervals shown at reference only to contrast with covariate effects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B78E71-CA4A-D1FE-5F95-66873DCA8CB0}"/>
              </a:ext>
            </a:extLst>
          </p:cNvPr>
          <p:cNvGrpSpPr/>
          <p:nvPr/>
        </p:nvGrpSpPr>
        <p:grpSpPr>
          <a:xfrm>
            <a:off x="4409428" y="2876430"/>
            <a:ext cx="2205435" cy="387188"/>
            <a:chOff x="4409428" y="2876430"/>
            <a:chExt cx="2205435" cy="38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1A1926E-407B-0CCF-0014-4072E4B67B94}"/>
                </a:ext>
              </a:extLst>
            </p:cNvPr>
            <p:cNvGrpSpPr/>
            <p:nvPr/>
          </p:nvGrpSpPr>
          <p:grpSpPr>
            <a:xfrm>
              <a:off x="4409428" y="2876430"/>
              <a:ext cx="1171575" cy="95088"/>
              <a:chOff x="10460978" y="4616330"/>
              <a:chExt cx="1171575" cy="9508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35FBC-0F23-5B8D-C309-96FD86815BCB}"/>
                  </a:ext>
                </a:extLst>
              </p:cNvPr>
              <p:cNvSpPr/>
              <p:nvPr/>
            </p:nvSpPr>
            <p:spPr>
              <a:xfrm>
                <a:off x="10715772" y="4616330"/>
                <a:ext cx="548640" cy="18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329917-4C18-40AF-CD18-A9DE24AFCD41}"/>
                  </a:ext>
                </a:extLst>
              </p:cNvPr>
              <p:cNvSpPr/>
              <p:nvPr/>
            </p:nvSpPr>
            <p:spPr>
              <a:xfrm>
                <a:off x="10460978" y="4693130"/>
                <a:ext cx="1171575" cy="18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DE212C-7F0E-5F55-1F80-92A26D08CB02}"/>
                </a:ext>
              </a:extLst>
            </p:cNvPr>
            <p:cNvGrpSpPr/>
            <p:nvPr/>
          </p:nvGrpSpPr>
          <p:grpSpPr>
            <a:xfrm>
              <a:off x="5443288" y="3168530"/>
              <a:ext cx="1171575" cy="95088"/>
              <a:chOff x="10460978" y="4616330"/>
              <a:chExt cx="1171575" cy="9508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A908EB-B8F8-9A18-3490-6624F97E1CF9}"/>
                  </a:ext>
                </a:extLst>
              </p:cNvPr>
              <p:cNvSpPr/>
              <p:nvPr/>
            </p:nvSpPr>
            <p:spPr>
              <a:xfrm>
                <a:off x="10715772" y="4616330"/>
                <a:ext cx="548640" cy="18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320572-D1B7-6BD9-CC93-36C4F0B4D11F}"/>
                  </a:ext>
                </a:extLst>
              </p:cNvPr>
              <p:cNvSpPr/>
              <p:nvPr/>
            </p:nvSpPr>
            <p:spPr>
              <a:xfrm>
                <a:off x="10460978" y="4693130"/>
                <a:ext cx="1171575" cy="18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21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71B5-5DA8-896C-11F2-8E5BBD7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outputs with one or multiple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975F2-28DD-4A8D-C5FE-627E96A6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144"/>
            <a:ext cx="5402695" cy="2731252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06F36A3-EFBD-4F99-3CAF-B29447DC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78" y="1140474"/>
            <a:ext cx="6515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857A0A3-EC69-F0A4-7E86-61105D90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60" y="2388935"/>
            <a:ext cx="6515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738F-C154-4857-941C-912DD035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based on uncertainty of fixed 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771C7-FAA3-439C-AE5F-AE6ABE5E2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90" y="1601627"/>
            <a:ext cx="4174876" cy="5213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64308-1973-40CF-8F3C-70BD33C6E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05" y="4137489"/>
            <a:ext cx="4081763" cy="2722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C3384-DA4F-4B04-9A01-2BF0AFB9F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40" y="1640844"/>
            <a:ext cx="3532007" cy="2022116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B1CD861A-3AA6-4DC6-9449-87FFF1F38A6A}"/>
              </a:ext>
            </a:extLst>
          </p:cNvPr>
          <p:cNvSpPr/>
          <p:nvPr/>
        </p:nvSpPr>
        <p:spPr>
          <a:xfrm>
            <a:off x="9526" y="784999"/>
            <a:ext cx="4174876" cy="798618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1- Make a template dataset </a:t>
            </a:r>
            <a:r>
              <a:rPr lang="en-US" sz="1050" b="1" kern="0" dirty="0">
                <a:latin typeface="Arial"/>
              </a:rPr>
              <a:t>varying one covariate at time keeping the other covariate at reference</a:t>
            </a:r>
          </a:p>
          <a:p>
            <a:pPr algn="ctr">
              <a:defRPr/>
            </a:pPr>
            <a:r>
              <a:rPr lang="en-US" sz="1050" b="1" kern="0" dirty="0">
                <a:latin typeface="Arial"/>
              </a:rPr>
              <a:t>2- Simulate pk profiles (initially without uncertainty then adding it when all is set)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7E5C3B0-0178-4026-9DE4-4C45012ACDBF}"/>
              </a:ext>
            </a:extLst>
          </p:cNvPr>
          <p:cNvSpPr/>
          <p:nvPr/>
        </p:nvSpPr>
        <p:spPr>
          <a:xfrm>
            <a:off x="7728587" y="784999"/>
            <a:ext cx="4247819" cy="798617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050" b="1" kern="0" dirty="0">
                <a:latin typeface="Arial"/>
              </a:rPr>
              <a:t>4- Illustrate the standardized exposures using density distributions (shown), boxplots, or other. Experiment with the covariate values to show, the order of covariate and visual elements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1B1CF3F-EF75-4C88-9A68-40CAC7620451}"/>
              </a:ext>
            </a:extLst>
          </p:cNvPr>
          <p:cNvSpPr/>
          <p:nvPr/>
        </p:nvSpPr>
        <p:spPr>
          <a:xfrm>
            <a:off x="7643532" y="3680146"/>
            <a:ext cx="4320817" cy="677119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latin typeface="Arial"/>
              </a:rPr>
              <a:t>5-  Use the </a:t>
            </a:r>
            <a:r>
              <a:rPr lang="en-US" sz="1050" b="1" i="1" kern="0" dirty="0">
                <a:latin typeface="Arial"/>
              </a:rPr>
              <a:t>coveffectsplot</a:t>
            </a:r>
            <a:r>
              <a:rPr lang="en-US" sz="1050" b="1" kern="0" dirty="0">
                <a:latin typeface="Arial"/>
              </a:rPr>
              <a:t> R package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latin typeface="Arial"/>
              </a:rPr>
              <a:t> to simplify and generate an effects plot with a table and informative legends to go into a report. (AUC shown as an example)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93C20C-6C48-435E-959F-B645CD6D22C1}"/>
              </a:ext>
            </a:extLst>
          </p:cNvPr>
          <p:cNvGrpSpPr/>
          <p:nvPr/>
        </p:nvGrpSpPr>
        <p:grpSpPr>
          <a:xfrm>
            <a:off x="11472276" y="2460969"/>
            <a:ext cx="794304" cy="341824"/>
            <a:chOff x="9074115" y="6277646"/>
            <a:chExt cx="890571" cy="3903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A91BF5-BFE2-43F3-8284-93119B48DE9D}"/>
                </a:ext>
              </a:extLst>
            </p:cNvPr>
            <p:cNvSpPr txBox="1"/>
            <p:nvPr/>
          </p:nvSpPr>
          <p:spPr>
            <a:xfrm>
              <a:off x="9074115" y="6483361"/>
              <a:ext cx="84726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90%  Uncertainty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B1C0E6-505E-43B7-A5EC-B1E591E6A9D9}"/>
                </a:ext>
              </a:extLst>
            </p:cNvPr>
            <p:cNvSpPr/>
            <p:nvPr/>
          </p:nvSpPr>
          <p:spPr>
            <a:xfrm>
              <a:off x="9176134" y="6462312"/>
              <a:ext cx="594488" cy="55974"/>
            </a:xfrm>
            <a:prstGeom prst="rect">
              <a:avLst/>
            </a:prstGeom>
            <a:solidFill>
              <a:srgbClr val="5F5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B22C7F-8233-4F61-B801-A81B20AB541F}"/>
                </a:ext>
              </a:extLst>
            </p:cNvPr>
            <p:cNvSpPr txBox="1"/>
            <p:nvPr/>
          </p:nvSpPr>
          <p:spPr>
            <a:xfrm>
              <a:off x="9265129" y="6277646"/>
              <a:ext cx="699557" cy="18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Median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80A179-47A6-418F-9477-A5B1227A4664}"/>
                </a:ext>
              </a:extLst>
            </p:cNvPr>
            <p:cNvCxnSpPr/>
            <p:nvPr/>
          </p:nvCxnSpPr>
          <p:spPr>
            <a:xfrm flipH="1">
              <a:off x="9472584" y="6427387"/>
              <a:ext cx="794" cy="1119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Hexagon 15">
            <a:extLst>
              <a:ext uri="{FF2B5EF4-FFF2-40B4-BE49-F238E27FC236}">
                <a16:creationId xmlns:a16="http://schemas.microsoft.com/office/drawing/2014/main" id="{2C6AB00B-F9BE-4436-B47E-69180BC168D3}"/>
              </a:ext>
            </a:extLst>
          </p:cNvPr>
          <p:cNvSpPr/>
          <p:nvPr/>
        </p:nvSpPr>
        <p:spPr>
          <a:xfrm>
            <a:off x="4184402" y="766989"/>
            <a:ext cx="3556964" cy="798618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3- Derive exposure parameters,</a:t>
            </a:r>
            <a:r>
              <a:rPr kumimoji="0" lang="en-US" sz="1050" b="1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 (e.g. </a:t>
            </a:r>
            <a:r>
              <a:rPr lang="en-US" sz="1050" b="1" kern="0" dirty="0">
                <a:latin typeface="Arial"/>
              </a:rPr>
              <a:t> AUC, </a:t>
            </a:r>
            <a:r>
              <a:rPr lang="en-US" sz="1050" b="1" kern="0" dirty="0" err="1">
                <a:latin typeface="Arial"/>
              </a:rPr>
              <a:t>C</a:t>
            </a:r>
            <a:r>
              <a:rPr lang="en-US" sz="1050" b="1" kern="0" baseline="-25000" dirty="0" err="1">
                <a:latin typeface="Arial"/>
              </a:rPr>
              <a:t>max</a:t>
            </a:r>
            <a:r>
              <a:rPr lang="en-US" sz="1050" b="1" kern="0" dirty="0">
                <a:latin typeface="Arial"/>
              </a:rPr>
              <a:t> and C</a:t>
            </a:r>
            <a:r>
              <a:rPr lang="en-US" sz="1050" b="1" kern="0" baseline="-25000" dirty="0">
                <a:latin typeface="Arial"/>
              </a:rPr>
              <a:t>last</a:t>
            </a: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,</a:t>
            </a:r>
            <a:r>
              <a:rPr kumimoji="0" lang="en-US" sz="1050" b="1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) </a:t>
            </a:r>
            <a:r>
              <a:rPr lang="en-US" sz="1050" b="1" kern="0" dirty="0">
                <a:latin typeface="Arial"/>
              </a:rPr>
              <a:t>at selected covariate values (e.g., percentile of covariate distributions)</a:t>
            </a:r>
            <a:r>
              <a:rPr kumimoji="0" lang="en-US" sz="1050" b="1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 standardize with respect to reference values by replicate</a:t>
            </a:r>
            <a:endParaRPr lang="en-US" sz="1050" b="1" kern="0" dirty="0">
              <a:latin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CF5473-522F-45DC-A032-571BB6139700}"/>
              </a:ext>
            </a:extLst>
          </p:cNvPr>
          <p:cNvCxnSpPr>
            <a:cxnSpLocks/>
          </p:cNvCxnSpPr>
          <p:nvPr/>
        </p:nvCxnSpPr>
        <p:spPr>
          <a:xfrm>
            <a:off x="8565995" y="2327573"/>
            <a:ext cx="413793" cy="3155107"/>
          </a:xfrm>
          <a:prstGeom prst="straightConnector1">
            <a:avLst/>
          </a:prstGeom>
          <a:ln w="31750">
            <a:solidFill>
              <a:srgbClr val="77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799407-408F-4D86-8430-F72B66FEFCA4}"/>
              </a:ext>
            </a:extLst>
          </p:cNvPr>
          <p:cNvCxnSpPr>
            <a:cxnSpLocks/>
          </p:cNvCxnSpPr>
          <p:nvPr/>
        </p:nvCxnSpPr>
        <p:spPr>
          <a:xfrm flipV="1">
            <a:off x="4926013" y="2228981"/>
            <a:ext cx="3530343" cy="2774231"/>
          </a:xfrm>
          <a:prstGeom prst="straightConnector1">
            <a:avLst/>
          </a:prstGeom>
          <a:ln w="31750">
            <a:solidFill>
              <a:srgbClr val="77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D38E1-AB58-449A-925B-4553EAB72C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2"/>
          <a:stretch/>
        </p:blipFill>
        <p:spPr>
          <a:xfrm>
            <a:off x="0" y="1640844"/>
            <a:ext cx="3547915" cy="52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738F-C154-4857-941C-912DD035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of fixed effects + BSV + 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en-US" dirty="0" err="1"/>
              <a:t>dist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A3D7F9-A788-4494-A6AF-67FC020C9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318281"/>
            <a:ext cx="5547920" cy="2567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78DAAB-8FAA-4C18-BDE9-92A964A38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87" y="1552051"/>
            <a:ext cx="3229481" cy="26840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3DD675-D556-45EC-AD75-0889A1419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96" y="1382502"/>
            <a:ext cx="4297032" cy="2684081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F5F6B8E9-5F4A-4F3F-BBE1-46FD5AB4FC97}"/>
              </a:ext>
            </a:extLst>
          </p:cNvPr>
          <p:cNvSpPr/>
          <p:nvPr/>
        </p:nvSpPr>
        <p:spPr>
          <a:xfrm>
            <a:off x="173401" y="807891"/>
            <a:ext cx="6821929" cy="703085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latin typeface="Arial"/>
              </a:rPr>
              <a:t>1-</a:t>
            </a: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Simulate</a:t>
            </a:r>
            <a:r>
              <a:rPr lang="en-US" sz="1050" b="1" kern="0" dirty="0">
                <a:latin typeface="Arial"/>
              </a:rPr>
              <a:t> or read-in from a database realistic covariate distribution </a:t>
            </a:r>
          </a:p>
          <a:p>
            <a:pPr algn="ctr"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2- Simulate</a:t>
            </a:r>
            <a:r>
              <a:rPr lang="en-US" sz="1050" b="1" kern="0" dirty="0">
                <a:latin typeface="Arial"/>
              </a:rPr>
              <a:t> PK Profiles with the covariate distribution, Uncertainty and BSV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3- Derive exposure parameters,</a:t>
            </a:r>
            <a:r>
              <a:rPr kumimoji="0" lang="en-US" sz="1050" b="1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lang="en-US" sz="1050" b="1" kern="0" dirty="0">
                <a:latin typeface="Arial"/>
              </a:rPr>
              <a:t>st</a:t>
            </a:r>
            <a:r>
              <a:rPr kumimoji="0" lang="en-US" sz="1050" b="1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andardize and provide a global visual representation </a:t>
            </a:r>
            <a:r>
              <a:rPr lang="en-US" sz="1050" b="1" kern="0" dirty="0">
                <a:latin typeface="Arial"/>
              </a:rPr>
              <a:t>split by medians, quartiles/</a:t>
            </a:r>
            <a:r>
              <a:rPr lang="en-US" sz="1050" b="1" kern="0" dirty="0" err="1">
                <a:latin typeface="Arial"/>
              </a:rPr>
              <a:t>tertiles</a:t>
            </a:r>
            <a:r>
              <a:rPr lang="en-US" sz="1050" b="1" kern="0" dirty="0">
                <a:latin typeface="Arial"/>
              </a:rPr>
              <a:t> to illustrate joint effects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5CC292-B206-4EF8-BA18-FFF49BFFAAC1}"/>
              </a:ext>
            </a:extLst>
          </p:cNvPr>
          <p:cNvGrpSpPr/>
          <p:nvPr/>
        </p:nvGrpSpPr>
        <p:grpSpPr>
          <a:xfrm>
            <a:off x="173401" y="1538756"/>
            <a:ext cx="3503195" cy="2453637"/>
            <a:chOff x="5309806" y="1090912"/>
            <a:chExt cx="3440042" cy="236727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B18194-0CD7-4B5B-8CB4-050EDEA96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806" y="1090912"/>
              <a:ext cx="3440042" cy="2367271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6E3FB16-8909-4457-823D-D6DB46E282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73654" y="1957041"/>
              <a:ext cx="995746" cy="541876"/>
              <a:chOff x="1805713" y="2364896"/>
              <a:chExt cx="1106384" cy="66898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AF8D9E-4368-4032-89FD-23F549710764}"/>
                  </a:ext>
                </a:extLst>
              </p:cNvPr>
              <p:cNvSpPr txBox="1"/>
              <p:nvPr/>
            </p:nvSpPr>
            <p:spPr>
              <a:xfrm>
                <a:off x="2287002" y="2364896"/>
                <a:ext cx="6250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71%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58D1E2-2995-4865-91A1-A8AE47CE0EDC}"/>
                  </a:ext>
                </a:extLst>
              </p:cNvPr>
              <p:cNvSpPr txBox="1"/>
              <p:nvPr/>
            </p:nvSpPr>
            <p:spPr>
              <a:xfrm>
                <a:off x="1805713" y="2756881"/>
                <a:ext cx="6250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29%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17698D-007A-46B4-A77E-A8D9CD092B3E}"/>
              </a:ext>
            </a:extLst>
          </p:cNvPr>
          <p:cNvGrpSpPr/>
          <p:nvPr/>
        </p:nvGrpSpPr>
        <p:grpSpPr>
          <a:xfrm>
            <a:off x="6960779" y="3163826"/>
            <a:ext cx="1316785" cy="549457"/>
            <a:chOff x="9074115" y="6277646"/>
            <a:chExt cx="1476375" cy="6275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A41534-18C8-4651-BFD6-0B86E53643B6}"/>
                </a:ext>
              </a:extLst>
            </p:cNvPr>
            <p:cNvSpPr txBox="1"/>
            <p:nvPr/>
          </p:nvSpPr>
          <p:spPr>
            <a:xfrm>
              <a:off x="9074115" y="6483358"/>
              <a:ext cx="1476375" cy="42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90%  interval of joint effects of</a:t>
              </a:r>
              <a:br>
                <a:rPr lang="en-US" sz="600" dirty="0"/>
              </a:br>
              <a:r>
                <a:rPr lang="en-US" sz="600" dirty="0"/>
                <a:t>covariate distribution, uncertainty and BSV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98081F-2557-4437-8B46-A05BF5FFF502}"/>
                </a:ext>
              </a:extLst>
            </p:cNvPr>
            <p:cNvSpPr/>
            <p:nvPr/>
          </p:nvSpPr>
          <p:spPr>
            <a:xfrm>
              <a:off x="9176134" y="6462312"/>
              <a:ext cx="594488" cy="55974"/>
            </a:xfrm>
            <a:prstGeom prst="rect">
              <a:avLst/>
            </a:prstGeom>
            <a:solidFill>
              <a:srgbClr val="5F5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BD9F1B-E56A-4288-AA2A-840607CB9E9B}"/>
                </a:ext>
              </a:extLst>
            </p:cNvPr>
            <p:cNvSpPr txBox="1"/>
            <p:nvPr/>
          </p:nvSpPr>
          <p:spPr>
            <a:xfrm>
              <a:off x="9265129" y="6277646"/>
              <a:ext cx="699557" cy="18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Median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CF50D4-F04C-401A-8CBC-BAF25427C5D7}"/>
                </a:ext>
              </a:extLst>
            </p:cNvPr>
            <p:cNvCxnSpPr/>
            <p:nvPr/>
          </p:nvCxnSpPr>
          <p:spPr>
            <a:xfrm flipH="1">
              <a:off x="9472584" y="6427387"/>
              <a:ext cx="794" cy="1119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Hexagon 33">
            <a:extLst>
              <a:ext uri="{FF2B5EF4-FFF2-40B4-BE49-F238E27FC236}">
                <a16:creationId xmlns:a16="http://schemas.microsoft.com/office/drawing/2014/main" id="{EE14C804-CC79-43B2-8DED-0C86151E9F79}"/>
              </a:ext>
            </a:extLst>
          </p:cNvPr>
          <p:cNvSpPr/>
          <p:nvPr/>
        </p:nvSpPr>
        <p:spPr>
          <a:xfrm>
            <a:off x="6506362" y="4053669"/>
            <a:ext cx="4758221" cy="487005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latin typeface="Arial"/>
              </a:rPr>
              <a:t>5-  Use the </a:t>
            </a:r>
            <a:r>
              <a:rPr lang="en-US" sz="1050" b="1" i="1" kern="0" dirty="0">
                <a:latin typeface="Arial"/>
              </a:rPr>
              <a:t>coveffectsplot</a:t>
            </a:r>
            <a:r>
              <a:rPr lang="en-US" sz="1050" b="1" kern="0" dirty="0">
                <a:latin typeface="Arial"/>
              </a:rPr>
              <a:t> R package to simplify and generate a covariate effects plot for </a:t>
            </a:r>
            <a:r>
              <a:rPr lang="en-US" sz="1050" b="1" kern="0">
                <a:latin typeface="Arial"/>
              </a:rPr>
              <a:t>exposure parameters. </a:t>
            </a:r>
            <a:r>
              <a:rPr lang="en-US" sz="1050" b="1" kern="0" dirty="0">
                <a:latin typeface="Arial"/>
              </a:rPr>
              <a:t>The plot is report-ready with a table and legend.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B8A794-60A3-4FB1-B800-42A96E88DF40}"/>
              </a:ext>
            </a:extLst>
          </p:cNvPr>
          <p:cNvCxnSpPr>
            <a:cxnSpLocks/>
          </p:cNvCxnSpPr>
          <p:nvPr/>
        </p:nvCxnSpPr>
        <p:spPr>
          <a:xfrm flipV="1">
            <a:off x="2028670" y="1882128"/>
            <a:ext cx="6614588" cy="2633098"/>
          </a:xfrm>
          <a:prstGeom prst="straightConnector1">
            <a:avLst/>
          </a:prstGeom>
          <a:ln w="31750">
            <a:solidFill>
              <a:srgbClr val="77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exagon 35">
            <a:extLst>
              <a:ext uri="{FF2B5EF4-FFF2-40B4-BE49-F238E27FC236}">
                <a16:creationId xmlns:a16="http://schemas.microsoft.com/office/drawing/2014/main" id="{884E2240-3B4B-4B43-A33D-B753042EBEAE}"/>
              </a:ext>
            </a:extLst>
          </p:cNvPr>
          <p:cNvSpPr/>
          <p:nvPr/>
        </p:nvSpPr>
        <p:spPr>
          <a:xfrm>
            <a:off x="7559743" y="802736"/>
            <a:ext cx="4256894" cy="561180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latin typeface="Arial"/>
              </a:rPr>
              <a:t>4- Illustrate the standardized exposures using density distributions (shown), boxplots, or other. Experiment with the covariate splits to show, the order of covariate and visual elements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4E42267-057C-4324-BE7A-9A303CE83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17" y="4290508"/>
            <a:ext cx="5185187" cy="26000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1FC829-E60B-43D2-A999-3563CA738824}"/>
              </a:ext>
            </a:extLst>
          </p:cNvPr>
          <p:cNvCxnSpPr>
            <a:cxnSpLocks/>
          </p:cNvCxnSpPr>
          <p:nvPr/>
        </p:nvCxnSpPr>
        <p:spPr>
          <a:xfrm flipH="1">
            <a:off x="7122162" y="1881367"/>
            <a:ext cx="1728048" cy="3264859"/>
          </a:xfrm>
          <a:prstGeom prst="straightConnector1">
            <a:avLst/>
          </a:prstGeom>
          <a:ln w="31750">
            <a:solidFill>
              <a:srgbClr val="777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25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0542-7561-55B7-1D77-7EE07E2E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of fixed effects + BSV + 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en-US" dirty="0" err="1"/>
              <a:t>dist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BF68D-7681-ACFE-1D35-9DBE0B660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/>
          <a:stretch/>
        </p:blipFill>
        <p:spPr>
          <a:xfrm>
            <a:off x="1508944" y="1191489"/>
            <a:ext cx="10274863" cy="4692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62AB1-500E-ABDD-2253-2A730AC83D88}"/>
              </a:ext>
            </a:extLst>
          </p:cNvPr>
          <p:cNvSpPr txBox="1"/>
          <p:nvPr/>
        </p:nvSpPr>
        <p:spPr>
          <a:xfrm>
            <a:off x="108456" y="964930"/>
            <a:ext cx="3269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Effects of all covariates split by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Quartile of weights,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Sex etc.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DBED63-24E9-3F16-A6E0-92D1AAC2C333}"/>
              </a:ext>
            </a:extLst>
          </p:cNvPr>
          <p:cNvCxnSpPr>
            <a:cxnSpLocks/>
          </p:cNvCxnSpPr>
          <p:nvPr/>
        </p:nvCxnSpPr>
        <p:spPr>
          <a:xfrm>
            <a:off x="707873" y="2534590"/>
            <a:ext cx="954672" cy="6889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76360C-4ACD-C4AD-B387-83841C575DCF}"/>
              </a:ext>
            </a:extLst>
          </p:cNvPr>
          <p:cNvCxnSpPr>
            <a:cxnSpLocks/>
          </p:cNvCxnSpPr>
          <p:nvPr/>
        </p:nvCxnSpPr>
        <p:spPr>
          <a:xfrm>
            <a:off x="1071418" y="2114976"/>
            <a:ext cx="591127" cy="4196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14BCE5-DEF8-9EEA-D8E6-8A9C75EF4ABC}"/>
              </a:ext>
            </a:extLst>
          </p:cNvPr>
          <p:cNvSpPr txBox="1"/>
          <p:nvPr/>
        </p:nvSpPr>
        <p:spPr>
          <a:xfrm>
            <a:off x="285750" y="5775239"/>
            <a:ext cx="475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no longer show effect at one particular set of covariate values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ABE06-810B-9DA8-23B3-093987F004E0}"/>
              </a:ext>
            </a:extLst>
          </p:cNvPr>
          <p:cNvSpPr txBox="1"/>
          <p:nvPr/>
        </p:nvSpPr>
        <p:spPr>
          <a:xfrm>
            <a:off x="5733289" y="5789092"/>
            <a:ext cx="475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hard to compare the relative importance of correlated covariates</a:t>
            </a:r>
          </a:p>
        </p:txBody>
      </p:sp>
    </p:spTree>
    <p:extLst>
      <p:ext uri="{BB962C8B-B14F-4D97-AF65-F5344CB8AC3E}">
        <p14:creationId xmlns:p14="http://schemas.microsoft.com/office/powerpoint/2010/main" val="22917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01C7-D74D-4DCB-8AAE-285215CB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2" y="119043"/>
            <a:ext cx="11906250" cy="542924"/>
          </a:xfrm>
        </p:spPr>
        <p:txBody>
          <a:bodyPr/>
          <a:lstStyle/>
          <a:p>
            <a:r>
              <a:rPr lang="en-US" dirty="0"/>
              <a:t>Pediatric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23959-7376-48E8-AF8E-B112AB36D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" y="4250538"/>
            <a:ext cx="6461407" cy="2484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B5B05E-990C-4E45-BC57-3D84A76C5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98" y="4065115"/>
            <a:ext cx="5429139" cy="272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1306A-43A1-452A-81CF-E05218566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96" y="1547396"/>
            <a:ext cx="5046921" cy="203155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27E385E5-2900-41CC-8E64-2FCCBFA99573}"/>
              </a:ext>
            </a:extLst>
          </p:cNvPr>
          <p:cNvSpPr/>
          <p:nvPr/>
        </p:nvSpPr>
        <p:spPr>
          <a:xfrm>
            <a:off x="108117" y="808475"/>
            <a:ext cx="6734252" cy="660867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1- Simulate</a:t>
            </a:r>
            <a:r>
              <a:rPr lang="en-US" sz="1050" b="1" kern="0" dirty="0">
                <a:latin typeface="Arial"/>
              </a:rPr>
              <a:t> realistic Weight/Age distributions using the CDC LMS parameters</a:t>
            </a:r>
          </a:p>
          <a:p>
            <a:pPr algn="ctr"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2- Simulate</a:t>
            </a:r>
            <a:r>
              <a:rPr lang="en-US" sz="1050" b="1" kern="0" dirty="0">
                <a:latin typeface="Arial"/>
              </a:rPr>
              <a:t> PK Profiles with the realistic covariate, Uncertainty and BSV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3- Derive exposure parameters,</a:t>
            </a:r>
            <a:r>
              <a:rPr kumimoji="0" lang="en-US" sz="1050" b="1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 standardize and provide a global visual representation</a:t>
            </a:r>
            <a:r>
              <a:rPr lang="en-US" sz="1050" b="1" kern="0" dirty="0">
                <a:latin typeface="Arial"/>
              </a:rPr>
              <a:t> split by medians, quartiles/</a:t>
            </a:r>
            <a:r>
              <a:rPr lang="en-US" sz="1050" b="1" kern="0" dirty="0" err="1">
                <a:latin typeface="Arial"/>
              </a:rPr>
              <a:t>tertiles</a:t>
            </a:r>
            <a:r>
              <a:rPr lang="en-US" sz="1050" b="1" kern="0" dirty="0">
                <a:latin typeface="Arial"/>
              </a:rPr>
              <a:t> to illustrate joint effects</a:t>
            </a:r>
            <a:endParaRPr kumimoji="0" lang="en-US" sz="105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77BE6CE-C80F-472A-88CE-069BB0FA9D08}"/>
              </a:ext>
            </a:extLst>
          </p:cNvPr>
          <p:cNvSpPr/>
          <p:nvPr/>
        </p:nvSpPr>
        <p:spPr>
          <a:xfrm>
            <a:off x="6881278" y="798212"/>
            <a:ext cx="5279159" cy="677119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050" b="1" kern="0" dirty="0">
                <a:latin typeface="Arial"/>
              </a:rPr>
              <a:t>4- Illustrate the standardized exposures using density distributions , boxplots (shown), or other. Experiment with the covariate values to show, the order of covariate and visual elements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D9D026-3635-4ED2-89D3-6A52A3B9D9DB}"/>
              </a:ext>
            </a:extLst>
          </p:cNvPr>
          <p:cNvGrpSpPr/>
          <p:nvPr/>
        </p:nvGrpSpPr>
        <p:grpSpPr>
          <a:xfrm>
            <a:off x="6896647" y="2984458"/>
            <a:ext cx="1178979" cy="626063"/>
            <a:chOff x="1536229" y="9675625"/>
            <a:chExt cx="1178979" cy="6260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F54B17-5ACE-42FB-9062-E887C22A1C25}"/>
                </a:ext>
              </a:extLst>
            </p:cNvPr>
            <p:cNvSpPr txBox="1"/>
            <p:nvPr/>
          </p:nvSpPr>
          <p:spPr>
            <a:xfrm>
              <a:off x="1536229" y="9932356"/>
              <a:ext cx="1178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50%  interval of joint effects of</a:t>
              </a:r>
              <a:br>
                <a:rPr lang="en-US" sz="600" dirty="0"/>
              </a:br>
              <a:r>
                <a:rPr lang="en-US" sz="600" dirty="0"/>
                <a:t>covariate distribution, uncertainty and BSV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391DFD-AEAB-4496-8859-11D99603236E}"/>
                </a:ext>
              </a:extLst>
            </p:cNvPr>
            <p:cNvSpPr/>
            <p:nvPr/>
          </p:nvSpPr>
          <p:spPr>
            <a:xfrm>
              <a:off x="1667489" y="9812221"/>
              <a:ext cx="482831" cy="166899"/>
            </a:xfrm>
            <a:prstGeom prst="rect">
              <a:avLst/>
            </a:prstGeom>
            <a:solidFill>
              <a:srgbClr val="5F5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06378D-0F01-43D0-8863-EFBB270B3F99}"/>
                </a:ext>
              </a:extLst>
            </p:cNvPr>
            <p:cNvSpPr txBox="1"/>
            <p:nvPr/>
          </p:nvSpPr>
          <p:spPr>
            <a:xfrm>
              <a:off x="1701876" y="9675625"/>
              <a:ext cx="42384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Median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B0DC26-A986-459C-AA02-39D27D83A924}"/>
                </a:ext>
              </a:extLst>
            </p:cNvPr>
            <p:cNvCxnSpPr>
              <a:cxnSpLocks/>
            </p:cNvCxnSpPr>
            <p:nvPr/>
          </p:nvCxnSpPr>
          <p:spPr>
            <a:xfrm>
              <a:off x="1908606" y="9823277"/>
              <a:ext cx="1" cy="1447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F87C250-B563-46BE-95C6-60DC8EDFC36F}"/>
              </a:ext>
            </a:extLst>
          </p:cNvPr>
          <p:cNvSpPr/>
          <p:nvPr/>
        </p:nvSpPr>
        <p:spPr>
          <a:xfrm rot="16200000">
            <a:off x="192155" y="6444595"/>
            <a:ext cx="238050" cy="127758"/>
          </a:xfrm>
          <a:prstGeom prst="rect">
            <a:avLst/>
          </a:prstGeom>
          <a:solidFill>
            <a:srgbClr val="99E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4B095-80CF-47E2-92FF-9969A3656D85}"/>
              </a:ext>
            </a:extLst>
          </p:cNvPr>
          <p:cNvSpPr txBox="1"/>
          <p:nvPr/>
        </p:nvSpPr>
        <p:spPr>
          <a:xfrm>
            <a:off x="240760" y="6570599"/>
            <a:ext cx="4238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5 %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EAF612-ED42-4D47-BA7F-30469C84CEE0}"/>
              </a:ext>
            </a:extLst>
          </p:cNvPr>
          <p:cNvSpPr/>
          <p:nvPr/>
        </p:nvSpPr>
        <p:spPr>
          <a:xfrm rot="16200000">
            <a:off x="321977" y="6444595"/>
            <a:ext cx="238050" cy="127757"/>
          </a:xfrm>
          <a:prstGeom prst="rect">
            <a:avLst/>
          </a:prstGeom>
          <a:solidFill>
            <a:srgbClr val="ECB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25E1B88-1BC2-41CF-8E74-42C9E845583B}"/>
              </a:ext>
            </a:extLst>
          </p:cNvPr>
          <p:cNvSpPr/>
          <p:nvPr/>
        </p:nvSpPr>
        <p:spPr>
          <a:xfrm>
            <a:off x="7086600" y="3703827"/>
            <a:ext cx="4972050" cy="523116"/>
          </a:xfrm>
          <a:prstGeom prst="hexagon">
            <a:avLst/>
          </a:prstGeom>
          <a:solidFill>
            <a:schemeClr val="bg1">
              <a:lumMod val="65000"/>
              <a:alpha val="53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latin typeface="Arial"/>
              </a:rPr>
              <a:t>5-  Use the </a:t>
            </a:r>
            <a:r>
              <a:rPr lang="en-US" sz="1050" b="1" i="1" kern="0" dirty="0">
                <a:latin typeface="Arial"/>
              </a:rPr>
              <a:t>coveffectsplot</a:t>
            </a:r>
            <a:r>
              <a:rPr lang="en-US" sz="1050" b="1" kern="0" dirty="0">
                <a:latin typeface="Arial"/>
              </a:rPr>
              <a:t> R package  to simplify and generate a covariate effects plot on AUC, and </a:t>
            </a:r>
            <a:r>
              <a:rPr lang="en-US" sz="1050" b="1" kern="0" dirty="0" err="1">
                <a:latin typeface="Arial"/>
              </a:rPr>
              <a:t>Cmax</a:t>
            </a:r>
            <a:r>
              <a:rPr lang="en-US" sz="1050" b="1" kern="0" dirty="0">
                <a:latin typeface="Arial"/>
              </a:rPr>
              <a:t>.</a:t>
            </a:r>
            <a:br>
              <a:rPr lang="en-US" sz="1050" b="1" kern="0" dirty="0">
                <a:latin typeface="Arial"/>
              </a:rPr>
            </a:br>
            <a:r>
              <a:rPr lang="en-US" sz="1050" b="1" kern="0" dirty="0">
                <a:latin typeface="Arial"/>
              </a:rPr>
              <a:t>The plot is report ready with a table and legends.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543B1C-1244-4566-AC56-CAEA3443F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" y="1453490"/>
            <a:ext cx="6195188" cy="286664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657F8D-4519-4DE1-A243-868FE2C9048C}"/>
              </a:ext>
            </a:extLst>
          </p:cNvPr>
          <p:cNvCxnSpPr>
            <a:cxnSpLocks/>
          </p:cNvCxnSpPr>
          <p:nvPr/>
        </p:nvCxnSpPr>
        <p:spPr>
          <a:xfrm flipV="1">
            <a:off x="3408218" y="1923936"/>
            <a:ext cx="4700085" cy="2757486"/>
          </a:xfrm>
          <a:prstGeom prst="straightConnector1">
            <a:avLst/>
          </a:prstGeom>
          <a:ln w="44450">
            <a:solidFill>
              <a:srgbClr val="777777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9C37D2-8F34-44F9-BBF0-9E11FDD8F27F}"/>
              </a:ext>
            </a:extLst>
          </p:cNvPr>
          <p:cNvCxnSpPr>
            <a:cxnSpLocks/>
          </p:cNvCxnSpPr>
          <p:nvPr/>
        </p:nvCxnSpPr>
        <p:spPr>
          <a:xfrm>
            <a:off x="8108303" y="2407298"/>
            <a:ext cx="1020457" cy="2385682"/>
          </a:xfrm>
          <a:prstGeom prst="straightConnector1">
            <a:avLst/>
          </a:prstGeom>
          <a:ln w="44450">
            <a:solidFill>
              <a:srgbClr val="777777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0AB1B3-FD7C-473C-8BCB-8102FBE0EB0B}"/>
              </a:ext>
            </a:extLst>
          </p:cNvPr>
          <p:cNvSpPr txBox="1"/>
          <p:nvPr/>
        </p:nvSpPr>
        <p:spPr>
          <a:xfrm>
            <a:off x="178912" y="6388319"/>
            <a:ext cx="431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Median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105C9-63E5-4786-9A52-E5F366CF8FAA}"/>
              </a:ext>
            </a:extLst>
          </p:cNvPr>
          <p:cNvSpPr txBox="1"/>
          <p:nvPr/>
        </p:nvSpPr>
        <p:spPr>
          <a:xfrm>
            <a:off x="240760" y="6274714"/>
            <a:ext cx="4238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95 %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526B13-7E54-4C3B-8AE5-8B51EE5B6A53}"/>
              </a:ext>
            </a:extLst>
          </p:cNvPr>
          <p:cNvCxnSpPr>
            <a:cxnSpLocks/>
          </p:cNvCxnSpPr>
          <p:nvPr/>
        </p:nvCxnSpPr>
        <p:spPr>
          <a:xfrm>
            <a:off x="247301" y="6528449"/>
            <a:ext cx="281648" cy="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38511A-4FC7-4690-AF55-331125898D71}"/>
              </a:ext>
            </a:extLst>
          </p:cNvPr>
          <p:cNvSpPr txBox="1"/>
          <p:nvPr/>
        </p:nvSpPr>
        <p:spPr>
          <a:xfrm>
            <a:off x="-4285" y="6492507"/>
            <a:ext cx="431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99E5E7"/>
                </a:solidFill>
              </a:rPr>
              <a:t>Boys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65C942-B513-48A3-8C45-BDBD07F9D59E}"/>
              </a:ext>
            </a:extLst>
          </p:cNvPr>
          <p:cNvSpPr txBox="1"/>
          <p:nvPr/>
        </p:nvSpPr>
        <p:spPr>
          <a:xfrm>
            <a:off x="427064" y="6387693"/>
            <a:ext cx="431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ECB8B5"/>
                </a:solidFill>
              </a:rPr>
              <a:t>Girls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F3AE4F-BA86-4118-A380-FD5E0AFF6E67}"/>
              </a:ext>
            </a:extLst>
          </p:cNvPr>
          <p:cNvCxnSpPr>
            <a:cxnSpLocks/>
          </p:cNvCxnSpPr>
          <p:nvPr/>
        </p:nvCxnSpPr>
        <p:spPr>
          <a:xfrm flipH="1">
            <a:off x="9476792" y="2248021"/>
            <a:ext cx="932751" cy="2641220"/>
          </a:xfrm>
          <a:prstGeom prst="straightConnector1">
            <a:avLst/>
          </a:prstGeom>
          <a:ln w="44450">
            <a:solidFill>
              <a:srgbClr val="777777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6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 </a:t>
            </a:r>
            <a:r>
              <a:rPr lang="fr-CA" i="1" dirty="0" err="1"/>
              <a:t>from</a:t>
            </a:r>
            <a:r>
              <a:rPr lang="fr-CA" i="1" dirty="0"/>
              <a:t> pharmacometrics </a:t>
            </a:r>
            <a:r>
              <a:rPr lang="fr-CA" i="1" dirty="0" err="1"/>
              <a:t>models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D83E-6F82-EEC1-4FE3-8F3A15296A4B}"/>
              </a:ext>
            </a:extLst>
          </p:cNvPr>
          <p:cNvSpPr txBox="1"/>
          <p:nvPr/>
        </p:nvSpPr>
        <p:spPr>
          <a:xfrm>
            <a:off x="272472" y="6005678"/>
            <a:ext cx="116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       CL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     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</a:t>
            </a:r>
            <a:r>
              <a:rPr lang="en-US" sz="2400" b="0" i="0" u="none" strike="noStrike" baseline="30000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baseline="30000" dirty="0">
                <a:solidFill>
                  <a:srgbClr val="0000FF"/>
                </a:solidFill>
                <a:effectLst/>
                <a:latin typeface="MathJax_Math-italic"/>
              </a:rPr>
              <a:t>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exp(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==1)) 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exp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1701C-6BB5-A8AE-0F01-5A86E0AC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04" y="916600"/>
            <a:ext cx="4226469" cy="4696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874E-060E-6148-1C3E-9684FB21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" y="1493711"/>
            <a:ext cx="6990581" cy="3193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73477-8416-CC85-AA81-6E4A042E5447}"/>
              </a:ext>
            </a:extLst>
          </p:cNvPr>
          <p:cNvSpPr txBox="1"/>
          <p:nvPr/>
        </p:nvSpPr>
        <p:spPr>
          <a:xfrm>
            <a:off x="822238" y="1032046"/>
            <a:ext cx="116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Dependent variable is Drug Concentrations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3C1E5-59B4-DCC9-490F-99559541FC43}"/>
              </a:ext>
            </a:extLst>
          </p:cNvPr>
          <p:cNvSpPr txBox="1"/>
          <p:nvPr/>
        </p:nvSpPr>
        <p:spPr>
          <a:xfrm>
            <a:off x="157017" y="4805349"/>
            <a:ext cx="6990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Curve described using a nonlinear mixed effects model</a:t>
            </a:r>
          </a:p>
          <a:p>
            <a:r>
              <a:rPr lang="en-US" sz="2400" dirty="0"/>
              <a:t>Clearance, Volume, Ka,</a:t>
            </a:r>
            <a:br>
              <a:rPr lang="en-US" sz="2400" dirty="0"/>
            </a:br>
            <a:r>
              <a:rPr lang="en-US" sz="2400" dirty="0"/>
              <a:t>covariates impact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18770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4D2A-288F-F4FC-BC79-7D7A9F99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PK/PD and Exposure Response vignettes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AAC4D16-11F0-836E-731B-2BFAD3A5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79" y="1414070"/>
            <a:ext cx="5771411" cy="44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02940B5-D84D-50E6-AC5E-5DB39A88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0" y="1429410"/>
            <a:ext cx="5219123" cy="44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22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66BE-D209-491A-8F5F-7F6907AC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Uses: Compare across models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F19FD93-C62E-42D4-8E85-B112E03A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1" y="1177781"/>
            <a:ext cx="9569450" cy="518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12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216E-7CE8-4119-B1A0-91A7A82B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Uses: Compare across models (ACOP talk)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107F6-6079-4BDA-BB08-8ADB0149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6" y="876151"/>
            <a:ext cx="9844176" cy="55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1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E9A-1BDD-496A-A8CC-312FC88A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parameters and on the curve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92D08680-AA17-4DE9-BF19-17B573FE6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32938"/>
            <a:ext cx="10552534" cy="49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2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E9A-1BDD-496A-A8CC-312FC88A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parameters and on the curve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A717650-1567-4DE5-B054-07A383521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2" y="856074"/>
            <a:ext cx="6757794" cy="579239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CB9FAB3-59B7-4552-A03B-B480FE3C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" y="2131001"/>
            <a:ext cx="5118100" cy="3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B939-0A2A-4CF7-9EC8-CFA9FD84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Contributions/Next Steps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CC618-65AA-415E-AD0D-62434CE293C1}"/>
              </a:ext>
            </a:extLst>
          </p:cNvPr>
          <p:cNvSpPr txBox="1">
            <a:spLocks/>
          </p:cNvSpPr>
          <p:nvPr/>
        </p:nvSpPr>
        <p:spPr>
          <a:xfrm>
            <a:off x="142875" y="801793"/>
            <a:ext cx="9760670" cy="229238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Covariate</a:t>
            </a:r>
            <a:r>
              <a:rPr lang="en-CA" sz="2800" i="1" dirty="0"/>
              <a:t> </a:t>
            </a:r>
            <a:r>
              <a:rPr lang="en-CA" sz="2800" i="1" dirty="0">
                <a:solidFill>
                  <a:schemeClr val="tx1"/>
                </a:solidFill>
              </a:rPr>
              <a:t>effects</a:t>
            </a:r>
            <a:r>
              <a:rPr lang="en-CA" sz="2800" dirty="0">
                <a:solidFill>
                  <a:schemeClr val="tx1"/>
                </a:solidFill>
              </a:rPr>
              <a:t> plots are useful to communicate </a:t>
            </a:r>
            <a:r>
              <a:rPr lang="en-CA" sz="2800" dirty="0" err="1">
                <a:solidFill>
                  <a:schemeClr val="tx1"/>
                </a:solidFill>
              </a:rPr>
              <a:t>pmx</a:t>
            </a:r>
            <a:r>
              <a:rPr lang="en-CA" sz="2800" dirty="0">
                <a:solidFill>
                  <a:schemeClr val="tx1"/>
                </a:solidFill>
              </a:rPr>
              <a:t> models</a:t>
            </a:r>
            <a:br>
              <a:rPr lang="en-CA" sz="2800" dirty="0">
                <a:solidFill>
                  <a:schemeClr val="tx1"/>
                </a:solidFill>
              </a:rPr>
            </a:br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/>
              <a:t>Current technologies and tools enable the user to generate the effects via intensive simulations with a reasonable time frame (seconds to minutes, </a:t>
            </a:r>
            <a:r>
              <a:rPr lang="en-CA" sz="2800" i="1" dirty="0"/>
              <a:t>live with the client</a:t>
            </a:r>
            <a:r>
              <a:rPr lang="en-CA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39A8638-43CD-4ED6-A96B-9358B25B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86" y="2558236"/>
            <a:ext cx="1553141" cy="15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0BA789-F0C0-48DA-89E1-1E6DB4DD004B}"/>
              </a:ext>
            </a:extLst>
          </p:cNvPr>
          <p:cNvSpPr txBox="1">
            <a:spLocks/>
          </p:cNvSpPr>
          <p:nvPr/>
        </p:nvSpPr>
        <p:spPr>
          <a:xfrm>
            <a:off x="142875" y="3429000"/>
            <a:ext cx="11587890" cy="276651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i="1" dirty="0">
                <a:solidFill>
                  <a:schemeClr val="tx1"/>
                </a:solidFill>
              </a:rPr>
              <a:t>The </a:t>
            </a:r>
            <a:r>
              <a:rPr lang="en-CA" sz="2800" b="1" i="1" dirty="0">
                <a:solidFill>
                  <a:srgbClr val="C00000"/>
                </a:solidFill>
              </a:rPr>
              <a:t>coveffectsplot </a:t>
            </a:r>
            <a:r>
              <a:rPr lang="en-CA" sz="2800" i="1" dirty="0">
                <a:solidFill>
                  <a:schemeClr val="tx1"/>
                </a:solidFill>
              </a:rPr>
              <a:t>package </a:t>
            </a:r>
            <a:r>
              <a:rPr lang="en-CA" sz="2800" dirty="0"/>
              <a:t>is:</a:t>
            </a:r>
          </a:p>
          <a:p>
            <a:pPr lvl="1"/>
            <a:r>
              <a:rPr lang="en-CA" sz="2800" dirty="0"/>
              <a:t>Fitting software agnostic and has been used in multiple submissions/approvals </a:t>
            </a:r>
          </a:p>
          <a:p>
            <a:pPr lvl="1"/>
            <a:r>
              <a:rPr lang="en-CA" sz="2800" dirty="0"/>
              <a:t>100% free and open source</a:t>
            </a:r>
          </a:p>
          <a:p>
            <a:pPr lvl="1"/>
            <a:r>
              <a:rPr lang="en-CA" sz="2800" i="1" dirty="0">
                <a:solidFill>
                  <a:schemeClr val="tx1"/>
                </a:solidFill>
              </a:rPr>
              <a:t>Helpful for the generation of the graphics and include several applications examples, vignettes and a CPT:PSP tutorial</a:t>
            </a:r>
            <a:endParaRPr lang="en-GB" sz="2800" i="1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44570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B939-0A2A-4CF7-9EC8-CFA9FD84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Contributions/Next Steps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CC618-65AA-415E-AD0D-62434CE293C1}"/>
              </a:ext>
            </a:extLst>
          </p:cNvPr>
          <p:cNvSpPr txBox="1">
            <a:spLocks/>
          </p:cNvSpPr>
          <p:nvPr/>
        </p:nvSpPr>
        <p:spPr>
          <a:xfrm>
            <a:off x="142874" y="917840"/>
            <a:ext cx="10885344" cy="250305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i="1" dirty="0">
                <a:solidFill>
                  <a:schemeClr val="tx1"/>
                </a:solidFill>
              </a:rPr>
              <a:t>The </a:t>
            </a:r>
            <a:r>
              <a:rPr lang="en-CA" sz="3200" b="1" i="1" dirty="0">
                <a:solidFill>
                  <a:srgbClr val="C00000"/>
                </a:solidFill>
              </a:rPr>
              <a:t>coveffectsplot</a:t>
            </a:r>
            <a:r>
              <a:rPr lang="en-CA" sz="3200" i="1" dirty="0">
                <a:solidFill>
                  <a:schemeClr val="tx1"/>
                </a:solidFill>
              </a:rPr>
              <a:t> package illustrates complete</a:t>
            </a:r>
            <a:br>
              <a:rPr lang="en-CA" sz="3200" i="1" dirty="0">
                <a:solidFill>
                  <a:schemeClr val="tx1"/>
                </a:solidFill>
              </a:rPr>
            </a:br>
            <a:r>
              <a:rPr lang="en-CA" sz="3200" i="1" dirty="0">
                <a:solidFill>
                  <a:schemeClr val="tx1"/>
                </a:solidFill>
              </a:rPr>
              <a:t>step-by-step frequently used </a:t>
            </a:r>
            <a:r>
              <a:rPr lang="en-CA" sz="3200" b="1" i="1" dirty="0">
                <a:solidFill>
                  <a:schemeClr val="tx1"/>
                </a:solidFill>
              </a:rPr>
              <a:t>workflows</a:t>
            </a:r>
            <a:r>
              <a:rPr lang="en-CA" sz="3200" i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CA" sz="3200" b="1" i="1" dirty="0">
                <a:solidFill>
                  <a:schemeClr val="tx1"/>
                </a:solidFill>
              </a:rPr>
              <a:t>Univariate</a:t>
            </a:r>
            <a:r>
              <a:rPr lang="en-CA" sz="3200" i="1" dirty="0">
                <a:solidFill>
                  <a:schemeClr val="tx1"/>
                </a:solidFill>
              </a:rPr>
              <a:t> Simulations with Uncertainty with/without BSV</a:t>
            </a:r>
          </a:p>
          <a:p>
            <a:pPr lvl="1"/>
            <a:r>
              <a:rPr lang="en-CA" sz="3200" b="1" i="1" dirty="0">
                <a:solidFill>
                  <a:schemeClr val="tx1"/>
                </a:solidFill>
              </a:rPr>
              <a:t>Multivariate</a:t>
            </a:r>
            <a:r>
              <a:rPr lang="en-CA" sz="3200" i="1" dirty="0">
                <a:solidFill>
                  <a:schemeClr val="tx1"/>
                </a:solidFill>
              </a:rPr>
              <a:t> Simulation with Uncertainty with/without BSV and with joint effects of </a:t>
            </a:r>
            <a:r>
              <a:rPr lang="en-CA" sz="3200" b="1" i="1" dirty="0">
                <a:solidFill>
                  <a:schemeClr val="tx1"/>
                </a:solidFill>
              </a:rPr>
              <a:t>realistic covariate distributions </a:t>
            </a:r>
            <a:r>
              <a:rPr lang="en-CA" sz="3200" i="1" dirty="0">
                <a:solidFill>
                  <a:schemeClr val="tx1"/>
                </a:solidFill>
              </a:rPr>
              <a:t>(including pediatrics)</a:t>
            </a:r>
            <a:endParaRPr lang="en-GB" sz="3200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39A8638-43CD-4ED6-A96B-9358B25B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414" y="774104"/>
            <a:ext cx="1370482" cy="13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0BA789-F0C0-48DA-89E1-1E6DB4DD004B}"/>
              </a:ext>
            </a:extLst>
          </p:cNvPr>
          <p:cNvSpPr txBox="1">
            <a:spLocks/>
          </p:cNvSpPr>
          <p:nvPr/>
        </p:nvSpPr>
        <p:spPr>
          <a:xfrm>
            <a:off x="285750" y="4264333"/>
            <a:ext cx="11163342" cy="20810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001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i="1" dirty="0">
                <a:solidFill>
                  <a:schemeClr val="tx1"/>
                </a:solidFill>
              </a:rPr>
              <a:t>The </a:t>
            </a:r>
            <a:r>
              <a:rPr lang="en-CA" sz="3200" b="1" i="1" dirty="0">
                <a:solidFill>
                  <a:srgbClr val="C00000"/>
                </a:solidFill>
              </a:rPr>
              <a:t>coveffectsplot</a:t>
            </a:r>
            <a:r>
              <a:rPr lang="en-CA" sz="3200" i="1" dirty="0">
                <a:solidFill>
                  <a:schemeClr val="tx1"/>
                </a:solidFill>
              </a:rPr>
              <a:t> package does not include automatic simulation / summarization (keep it open for the user)</a:t>
            </a:r>
          </a:p>
          <a:p>
            <a:r>
              <a:rPr lang="en-CA" sz="3200" i="1" dirty="0"/>
              <a:t> Documentations improvements and features and pull requests are </a:t>
            </a:r>
            <a:r>
              <a:rPr lang="en-CA" sz="3200" b="1" i="1" dirty="0">
                <a:solidFill>
                  <a:srgbClr val="C0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94506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F910-9AAB-4749-8F57-4A7D5B2E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B5A8B-C32F-5586-668E-3FE53D9D4ABF}"/>
              </a:ext>
            </a:extLst>
          </p:cNvPr>
          <p:cNvSpPr txBox="1"/>
          <p:nvPr/>
        </p:nvSpPr>
        <p:spPr>
          <a:xfrm>
            <a:off x="452582" y="1162288"/>
            <a:ext cx="11314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best method to illustrate covariate effects univariate or multivariate and why 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Do we need to include uncertainty on Omega 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Why aren’t we using the residual error Sigma 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Do we need to incorporate the uncertainty on the distribution of covariates 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Can we illustrate the effects of “combinations” of covariates of interest?</a:t>
            </a:r>
          </a:p>
        </p:txBody>
      </p:sp>
    </p:spTree>
    <p:extLst>
      <p:ext uri="{BB962C8B-B14F-4D97-AF65-F5344CB8AC3E}">
        <p14:creationId xmlns:p14="http://schemas.microsoft.com/office/powerpoint/2010/main" val="2137196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F910-9AAB-4749-8F57-4A7D5B2E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782" y="1874980"/>
            <a:ext cx="4024745" cy="3103419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Questions ?</a:t>
            </a:r>
            <a:br>
              <a:rPr lang="en-US" sz="4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Suggestions ?</a:t>
            </a:r>
            <a:br>
              <a:rPr lang="en-US" sz="4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Comments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C6356-87B8-62DF-0D77-6125465C839B}"/>
              </a:ext>
            </a:extLst>
          </p:cNvPr>
          <p:cNvSpPr txBox="1"/>
          <p:nvPr/>
        </p:nvSpPr>
        <p:spPr>
          <a:xfrm>
            <a:off x="9760527" y="2564080"/>
            <a:ext cx="67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D8BF7-86C6-191C-65F6-767737B4B1CA}"/>
              </a:ext>
            </a:extLst>
          </p:cNvPr>
          <p:cNvSpPr txBox="1"/>
          <p:nvPr/>
        </p:nvSpPr>
        <p:spPr>
          <a:xfrm>
            <a:off x="9760527" y="2564080"/>
            <a:ext cx="67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9D88-9D05-1A1C-041F-034534E2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62" t="85859" r="39366" b="10502"/>
          <a:stretch/>
        </p:blipFill>
        <p:spPr>
          <a:xfrm>
            <a:off x="4244108" y="2909454"/>
            <a:ext cx="812800" cy="9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8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DA53-BE18-2819-7B46-7A8BF3B7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317BA-DE9B-4F31-4048-F1D9A626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546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60A11-1195-1B11-0A04-7513353F03D6}"/>
              </a:ext>
            </a:extLst>
          </p:cNvPr>
          <p:cNvSpPr txBox="1"/>
          <p:nvPr/>
        </p:nvSpPr>
        <p:spPr>
          <a:xfrm>
            <a:off x="412286" y="2577421"/>
            <a:ext cx="11191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Given a model equation we are interested to compute the 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marginal effects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at a 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representative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values</a:t>
            </a:r>
            <a:b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(mean, median, most frequent) of </a:t>
            </a:r>
            <a:r>
              <a:rPr lang="en-US" b="1" i="0" dirty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predictors/covariates/features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from statistical models of parameters</a:t>
            </a:r>
          </a:p>
          <a:p>
            <a:endParaRPr lang="en-US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0000FF"/>
              </a:solidFill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D83E-6F82-EEC1-4FE3-8F3A15296A4B}"/>
              </a:ext>
            </a:extLst>
          </p:cNvPr>
          <p:cNvSpPr txBox="1"/>
          <p:nvPr/>
        </p:nvSpPr>
        <p:spPr>
          <a:xfrm>
            <a:off x="184726" y="1187179"/>
            <a:ext cx="11647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       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     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</a:t>
            </a:r>
            <a:r>
              <a:rPr lang="en-US" sz="2400" b="0" i="0" u="none" strike="noStrike" baseline="30000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baseline="30000" dirty="0">
                <a:solidFill>
                  <a:srgbClr val="0000FF"/>
                </a:solidFill>
                <a:effectLst/>
                <a:latin typeface="MathJax_Math-italic"/>
              </a:rPr>
              <a:t>          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exp(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==1))       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exp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 +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athJax_Main"/>
              </a:rPr>
              <a:t>×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+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 + 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8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DA53-BE18-2819-7B46-7A8BF3B7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24EAE-293D-2196-F647-A913BF5F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24" y="795546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DA53-BE18-2819-7B46-7A8BF3B7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57340-4244-1B5C-79B4-B0453FF3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855" y="849235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EF34-5B6C-5275-8FD7-1CBA9DCC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97743"/>
            <a:ext cx="11906250" cy="542924"/>
          </a:xfrm>
        </p:spPr>
        <p:txBody>
          <a:bodyPr/>
          <a:lstStyle/>
          <a:p>
            <a:r>
              <a:rPr lang="en-US" b="1" dirty="0"/>
              <a:t>Plugging in Realistic Distributions in Pediatric simulations: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C43AD8-B1B8-79B7-148E-B4F8CAB56BF0}"/>
              </a:ext>
            </a:extLst>
          </p:cNvPr>
          <p:cNvSpPr txBox="1">
            <a:spLocks/>
          </p:cNvSpPr>
          <p:nvPr/>
        </p:nvSpPr>
        <p:spPr>
          <a:xfrm>
            <a:off x="486259" y="89598"/>
            <a:ext cx="10959841" cy="1076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endParaRPr lang="en-US" b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0EA8933-FA5A-C21E-373B-8681CEFCF8D9}"/>
              </a:ext>
            </a:extLst>
          </p:cNvPr>
          <p:cNvSpPr txBox="1">
            <a:spLocks/>
          </p:cNvSpPr>
          <p:nvPr/>
        </p:nvSpPr>
        <p:spPr>
          <a:xfrm>
            <a:off x="11259879" y="6433580"/>
            <a:ext cx="372443" cy="2892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97F68-CC38-3C48-B083-3B4A1457065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EFAAE-268C-EF37-F6B3-99092896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3" y="948175"/>
            <a:ext cx="10716548" cy="509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0D734-CBB8-445E-DA99-709520AE2C22}"/>
              </a:ext>
            </a:extLst>
          </p:cNvPr>
          <p:cNvSpPr txBox="1"/>
          <p:nvPr/>
        </p:nvSpPr>
        <p:spPr>
          <a:xfrm>
            <a:off x="10358751" y="4762501"/>
            <a:ext cx="18300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kern="600" spc="10" dirty="0">
                <a:solidFill>
                  <a:srgbClr val="FF0000"/>
                </a:solidFill>
              </a:rPr>
              <a:t>Weighted</a:t>
            </a:r>
            <a:br>
              <a:rPr lang="en-US" kern="600" spc="10" dirty="0">
                <a:solidFill>
                  <a:srgbClr val="FF0000"/>
                </a:solidFill>
              </a:rPr>
            </a:br>
            <a:r>
              <a:rPr lang="en-US" kern="600" spc="10" dirty="0">
                <a:solidFill>
                  <a:srgbClr val="FF0000"/>
                </a:solidFill>
              </a:rPr>
              <a:t>LOESS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7DC7C-AEFA-6364-81BE-895C5587B8DE}"/>
              </a:ext>
            </a:extLst>
          </p:cNvPr>
          <p:cNvSpPr txBox="1"/>
          <p:nvPr/>
        </p:nvSpPr>
        <p:spPr>
          <a:xfrm>
            <a:off x="9802248" y="1554133"/>
            <a:ext cx="1830074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kern="600" spc="10" dirty="0">
                <a:solidFill>
                  <a:srgbClr val="FF0000"/>
                </a:solidFill>
              </a:rPr>
              <a:t>Transparency mapped to survey weight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0EF61-F3C9-F583-D5E1-1647F216375C}"/>
              </a:ext>
            </a:extLst>
          </p:cNvPr>
          <p:cNvSpPr txBox="1"/>
          <p:nvPr/>
        </p:nvSpPr>
        <p:spPr>
          <a:xfrm>
            <a:off x="2966184" y="6075709"/>
            <a:ext cx="555205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kern="600" spc="10" dirty="0">
                <a:solidFill>
                  <a:srgbClr val="FF0000"/>
                </a:solidFill>
              </a:rPr>
              <a:t>WTMEC2YR: is a variable provided by NHANES to appropriately weight the 2 years survey data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30F9E-6469-1BB7-160F-8667CFAAB6AE}"/>
              </a:ext>
            </a:extLst>
          </p:cNvPr>
          <p:cNvSpPr txBox="1"/>
          <p:nvPr/>
        </p:nvSpPr>
        <p:spPr>
          <a:xfrm>
            <a:off x="8312515" y="5943427"/>
            <a:ext cx="555205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kern="600" spc="10" dirty="0" err="1">
                <a:solidFill>
                  <a:srgbClr val="FF0000"/>
                </a:solidFill>
              </a:rPr>
              <a:t>nhanesgamlss</a:t>
            </a:r>
            <a:r>
              <a:rPr lang="en-US" kern="600" spc="10" dirty="0">
                <a:solidFill>
                  <a:srgbClr val="FF0000"/>
                </a:solidFill>
              </a:rPr>
              <a:t> (</a:t>
            </a:r>
            <a:r>
              <a:rPr lang="en-US" kern="600" spc="10" dirty="0" err="1">
                <a:solidFill>
                  <a:srgbClr val="FF0000"/>
                </a:solidFill>
              </a:rPr>
              <a:t>github</a:t>
            </a:r>
            <a:r>
              <a:rPr lang="en-US" kern="600" spc="10" dirty="0">
                <a:solidFill>
                  <a:srgbClr val="FF0000"/>
                </a:solidFill>
              </a:rPr>
              <a:t> R package)</a:t>
            </a:r>
          </a:p>
        </p:txBody>
      </p:sp>
    </p:spTree>
    <p:extLst>
      <p:ext uri="{BB962C8B-B14F-4D97-AF65-F5344CB8AC3E}">
        <p14:creationId xmlns:p14="http://schemas.microsoft.com/office/powerpoint/2010/main" val="31023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6B0-4427-4515-A9F0-C3003E4B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plots in R/Stats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70CB-0144-44AE-B9E0-4767EA55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" y="1242349"/>
            <a:ext cx="8608291" cy="43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60A11-1195-1B11-0A04-7513353F03D6}"/>
              </a:ext>
            </a:extLst>
          </p:cNvPr>
          <p:cNvSpPr txBox="1"/>
          <p:nvPr/>
        </p:nvSpPr>
        <p:spPr>
          <a:xfrm>
            <a:off x="412286" y="2577421"/>
            <a:ext cx="111919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Given a model equation we are interested to compute the marginal effects at a representative values</a:t>
            </a:r>
            <a:b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(mean, median, most frequent) of predictors/covariates/features from statistical models of parameters</a:t>
            </a:r>
          </a:p>
          <a:p>
            <a:endParaRPr lang="en-US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</a:rPr>
              <a:t>This is done by computing 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predictions generated by a model when one varies the </a:t>
            </a:r>
            <a:r>
              <a:rPr lang="en-US" b="1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effect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variable while holding the </a:t>
            </a:r>
            <a:r>
              <a:rPr lang="en-US" b="1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other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variables constant</a:t>
            </a:r>
          </a:p>
          <a:p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e.g.: illustrate the effect of Weight while keeping EM =0 (reference)</a:t>
            </a:r>
            <a:b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</a:br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we can also predict the weight effect at EM = 1 or any combination of variables of interest</a:t>
            </a:r>
            <a:b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</a:br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(but will it be “</a:t>
            </a:r>
            <a:r>
              <a:rPr lang="en-US" b="1" i="1" dirty="0">
                <a:effectLst/>
                <a:latin typeface="Roboto" panose="02000000000000000000" pitchFamily="2" charset="0"/>
              </a:rPr>
              <a:t>representative</a:t>
            </a:r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” of the population ?)</a:t>
            </a:r>
          </a:p>
          <a:p>
            <a:endParaRPr lang="en-US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solidFill>
                <a:srgbClr val="0000FF"/>
              </a:solidFill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D83E-6F82-EEC1-4FE3-8F3A15296A4B}"/>
              </a:ext>
            </a:extLst>
          </p:cNvPr>
          <p:cNvSpPr txBox="1"/>
          <p:nvPr/>
        </p:nvSpPr>
        <p:spPr>
          <a:xfrm>
            <a:off x="184726" y="1187179"/>
            <a:ext cx="11647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       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     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</a:t>
            </a:r>
            <a:r>
              <a:rPr lang="en-US" sz="2400" b="0" i="0" u="none" strike="noStrike" baseline="30000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baseline="30000" dirty="0">
                <a:solidFill>
                  <a:srgbClr val="0000FF"/>
                </a:solidFill>
                <a:effectLst/>
                <a:latin typeface="MathJax_Math-italic"/>
              </a:rPr>
              <a:t>          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exp(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==1))       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exp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 +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athJax_Main"/>
              </a:rPr>
              <a:t>×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+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 + 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1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60A11-1195-1B11-0A04-7513353F03D6}"/>
              </a:ext>
            </a:extLst>
          </p:cNvPr>
          <p:cNvSpPr txBox="1"/>
          <p:nvPr/>
        </p:nvSpPr>
        <p:spPr>
          <a:xfrm>
            <a:off x="412286" y="2577421"/>
            <a:ext cx="111919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Given a model equation we are interested to compute the </a:t>
            </a:r>
            <a:r>
              <a:rPr lang="en-US" b="1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marginal effects </a:t>
            </a:r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at a </a:t>
            </a:r>
            <a:r>
              <a:rPr lang="en-US" b="1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representative</a:t>
            </a:r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 values</a:t>
            </a:r>
            <a:b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(mean, median, most frequent) of </a:t>
            </a:r>
            <a:r>
              <a:rPr lang="en-US" b="1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predictors</a:t>
            </a:r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 from statistical models of parameters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rPr>
              <a:t>This is done by computing </a:t>
            </a:r>
            <a:r>
              <a:rPr lang="en-US" b="1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predictions generated by a model when one varies the </a:t>
            </a:r>
            <a:r>
              <a:rPr lang="en-US" b="1" i="1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effect</a:t>
            </a:r>
            <a:r>
              <a:rPr lang="en-US" b="1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 variable while holding the </a:t>
            </a:r>
            <a:r>
              <a:rPr lang="en-US" b="1" i="1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other</a:t>
            </a:r>
            <a:r>
              <a:rPr lang="en-US" b="1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 variables constant</a:t>
            </a:r>
          </a:p>
          <a:p>
            <a: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e.g.: illustrate the effect of Weight while keeping EM =0 (reference)</a:t>
            </a:r>
            <a:b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we can also predict the weight effect at EM = 1 or any combination of variables of interest</a:t>
            </a:r>
            <a:b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(but will it be “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representative</a:t>
            </a:r>
            <a:r>
              <a:rPr lang="en-US" i="0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” of the population ?)</a:t>
            </a:r>
          </a:p>
          <a:p>
            <a:endParaRPr lang="en-US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Usually, we are not interested in the effects on model parameters e.g. CL, Volume, Vmax rather we want to assess the impact on exposures such as 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AUC,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Cmax</a:t>
            </a:r>
            <a:endParaRPr lang="en-US" b="1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endParaRPr lang="en-US" b="1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</a:rPr>
              <a:t>We want use the uncertainty (standard error)  </a:t>
            </a:r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 95% or 90% CI </a:t>
            </a:r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</a:rPr>
              <a:t>of model </a:t>
            </a: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</a:rPr>
              <a:t>parameters</a:t>
            </a:r>
          </a:p>
          <a:p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</a:rPr>
              <a:t>We want to compare/contrast the effect of </a:t>
            </a:r>
            <a:r>
              <a:rPr lang="en-US" b="1" dirty="0">
                <a:solidFill>
                  <a:srgbClr val="008000"/>
                </a:solidFill>
                <a:latin typeface="Roboto" panose="02000000000000000000" pitchFamily="2" charset="0"/>
              </a:rPr>
              <a:t>covariates </a:t>
            </a:r>
            <a:r>
              <a:rPr lang="en-US" b="1" dirty="0">
                <a:latin typeface="Roboto" panose="02000000000000000000" pitchFamily="2" charset="0"/>
              </a:rPr>
              <a:t>to the unexplained 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</a:rPr>
              <a:t>random effects</a:t>
            </a:r>
          </a:p>
          <a:p>
            <a:endParaRPr lang="en-US" dirty="0">
              <a:solidFill>
                <a:srgbClr val="0000FF"/>
              </a:solidFill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D83E-6F82-EEC1-4FE3-8F3A15296A4B}"/>
              </a:ext>
            </a:extLst>
          </p:cNvPr>
          <p:cNvSpPr txBox="1"/>
          <p:nvPr/>
        </p:nvSpPr>
        <p:spPr>
          <a:xfrm>
            <a:off x="184726" y="1187179"/>
            <a:ext cx="11647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       CL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     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</a:t>
            </a:r>
            <a:r>
              <a:rPr lang="en-US" sz="2400" b="0" i="0" u="none" strike="noStrike" baseline="30000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baseline="30000" dirty="0">
                <a:solidFill>
                  <a:srgbClr val="0000FF"/>
                </a:solidFill>
                <a:effectLst/>
                <a:latin typeface="MathJax_Math-italic"/>
              </a:rPr>
              <a:t>               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 exp(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==1))       ×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exp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(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POPCL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) +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MathJax_Math-italic"/>
              </a:rPr>
              <a:t>dWTdCL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athJax_Main"/>
              </a:rPr>
              <a:t>×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athJax_Math-italic"/>
              </a:rPr>
              <a:t>log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Weight/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70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Size3"/>
              </a:rPr>
              <a:t>)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+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th-italic"/>
              </a:rPr>
              <a:t> 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MathJax_Math-italic"/>
              </a:rPr>
              <a:t>dCldEM1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×(</a:t>
            </a:r>
            <a:r>
              <a:rPr lang="en-US" sz="2400" b="0" i="0" u="none" strike="noStrike" dirty="0">
                <a:solidFill>
                  <a:srgbClr val="008000"/>
                </a:solidFill>
                <a:effectLst/>
                <a:latin typeface="MathJax_Math-italic"/>
              </a:rPr>
              <a:t>EM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athJax_Main"/>
              </a:rPr>
              <a:t>==1) + 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η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athJax_Math-italic"/>
              </a:rPr>
              <a:t>CL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5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</a:t>
            </a:r>
            <a:r>
              <a:rPr lang="fr-CA" dirty="0"/>
              <a:t>: </a:t>
            </a:r>
            <a:r>
              <a:rPr lang="fr-CA" dirty="0" err="1"/>
              <a:t>isolating</a:t>
            </a:r>
            <a:r>
              <a:rPr lang="fr-CA" dirty="0"/>
              <a:t> Sources of </a:t>
            </a:r>
            <a:r>
              <a:rPr lang="fr-CA" dirty="0" err="1"/>
              <a:t>Variability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08EDC-F6C4-44A8-97CF-5AC65899D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611" y="827485"/>
            <a:ext cx="8010062" cy="54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err="1"/>
              <a:t>Effects</a:t>
            </a:r>
            <a:r>
              <a:rPr lang="fr-CA" i="1" dirty="0"/>
              <a:t> Plots in R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8B011-D311-33EA-ECAD-98D3831E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" y="859367"/>
            <a:ext cx="110744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tara Base Colors">
      <a:dk1>
        <a:srgbClr val="415364"/>
      </a:dk1>
      <a:lt1>
        <a:srgbClr val="FFFFFF"/>
      </a:lt1>
      <a:dk2>
        <a:srgbClr val="415364"/>
      </a:dk2>
      <a:lt2>
        <a:srgbClr val="FFFFFF"/>
      </a:lt2>
      <a:accent1>
        <a:srgbClr val="415364"/>
      </a:accent1>
      <a:accent2>
        <a:srgbClr val="0093BC"/>
      </a:accent2>
      <a:accent3>
        <a:srgbClr val="FDBB30"/>
      </a:accent3>
      <a:accent4>
        <a:srgbClr val="2C3B96"/>
      </a:accent4>
      <a:accent5>
        <a:srgbClr val="8B181B"/>
      </a:accent5>
      <a:accent6>
        <a:srgbClr val="287466"/>
      </a:accent6>
      <a:hlink>
        <a:srgbClr val="2C3B96"/>
      </a:hlink>
      <a:folHlink>
        <a:srgbClr val="8B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4EB504D31594EA827B1D9104132B7" ma:contentTypeVersion="5" ma:contentTypeDescription="Create a new document." ma:contentTypeScope="" ma:versionID="640be981c9f4daadfb3f8d9398135be5">
  <xsd:schema xmlns:xsd="http://www.w3.org/2001/XMLSchema" xmlns:xs="http://www.w3.org/2001/XMLSchema" xmlns:p="http://schemas.microsoft.com/office/2006/metadata/properties" xmlns:ns2="4612c7f8-1356-434d-820f-56815f5a2ab8" targetNamespace="http://schemas.microsoft.com/office/2006/metadata/properties" ma:root="true" ma:fieldsID="285f9001cf8ef9f6dc8c6a3d5e163bef" ns2:_="">
    <xsd:import namespace="4612c7f8-1356-434d-820f-56815f5a2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2c7f8-1356-434d-820f-56815f5a2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70CC06-C691-4309-A422-642158A30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DCF07-CC09-4A8D-9AAB-71C6E40E7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12c7f8-1356-434d-820f-56815f5a2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3BF5F-563E-4869-A554-B997364A6AC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4612c7f8-1356-434d-820f-56815f5a2ab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25124</TotalTime>
  <Words>2366</Words>
  <Application>Microsoft Office PowerPoint</Application>
  <PresentationFormat>Widescreen</PresentationFormat>
  <Paragraphs>236</Paragraphs>
  <Slides>53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Helvetica Neue</vt:lpstr>
      <vt:lpstr>Lucida Grande</vt:lpstr>
      <vt:lpstr>MathJax_Main</vt:lpstr>
      <vt:lpstr>MathJax_Math-italic</vt:lpstr>
      <vt:lpstr>MathJax_Size3</vt:lpstr>
      <vt:lpstr>Arial</vt:lpstr>
      <vt:lpstr>Calibri</vt:lpstr>
      <vt:lpstr>Calibri Light</vt:lpstr>
      <vt:lpstr>Courier New</vt:lpstr>
      <vt:lpstr>Roboto</vt:lpstr>
      <vt:lpstr>Segoe UI</vt:lpstr>
      <vt:lpstr>Segoe UI Semibold</vt:lpstr>
      <vt:lpstr>Wingdings</vt:lpstr>
      <vt:lpstr>Office Theme</vt:lpstr>
      <vt:lpstr>Data slides</vt:lpstr>
      <vt:lpstr>Evaluation of covariate effects using forest plots and introduction to the coveffectsplot R package</vt:lpstr>
      <vt:lpstr>Samer Mouksassi</vt:lpstr>
      <vt:lpstr>What will you cover today</vt:lpstr>
      <vt:lpstr>Effects Plots from pharmacometrics models</vt:lpstr>
      <vt:lpstr>Effects Plots</vt:lpstr>
      <vt:lpstr>Effects Plots</vt:lpstr>
      <vt:lpstr>Effects Plots</vt:lpstr>
      <vt:lpstr>Effects Plots: isolating Sources of Variability</vt:lpstr>
      <vt:lpstr>Effects Plots in R</vt:lpstr>
      <vt:lpstr>Effects Plots in R</vt:lpstr>
      <vt:lpstr>Effects Plots in R</vt:lpstr>
      <vt:lpstr>Effects Plots in R</vt:lpstr>
      <vt:lpstr>Communicating Covariate Effects</vt:lpstr>
      <vt:lpstr>Current POPPK FDA guidance</vt:lpstr>
      <vt:lpstr>Current POPPK FDA guidance</vt:lpstr>
      <vt:lpstr>Current POPPK FDA guidance</vt:lpstr>
      <vt:lpstr>Summary basis of approvals with coveffectsplot outputs</vt:lpstr>
      <vt:lpstr>Menon Anderson Appendix </vt:lpstr>
      <vt:lpstr>Example of what coveffectsplot can do</vt:lpstr>
      <vt:lpstr>Example of what coveffectsplot can do</vt:lpstr>
      <vt:lpstr>Example of what coveffectsplot can do</vt:lpstr>
      <vt:lpstr>Example of what coveffectsplot can do</vt:lpstr>
      <vt:lpstr>Example of what coveffectsplot can do</vt:lpstr>
      <vt:lpstr>Example of what coveffectsplot can do</vt:lpstr>
      <vt:lpstr>Tornado plots vs Forest plot ?</vt:lpstr>
      <vt:lpstr>coveffectsplot components and design choices</vt:lpstr>
      <vt:lpstr>coveffectsplot minimum requirements</vt:lpstr>
      <vt:lpstr>How to compute/generate the effects?</vt:lpstr>
      <vt:lpstr>PK Model: Assessing the Marginal Impact of Covariates on Drug Exposure</vt:lpstr>
      <vt:lpstr>PK Model: Assessing the Marginal Impact of Covariates on Drug Exposure</vt:lpstr>
      <vt:lpstr>What is the meaning of BSV = XX % ?</vt:lpstr>
      <vt:lpstr>PK Model: Assessing the Marginal Impact of Covariates on Drug Exposure</vt:lpstr>
      <vt:lpstr>PK Model: Assessing the Marginal Impact of Covariates on Drug Exposure</vt:lpstr>
      <vt:lpstr>PowerPoint Presentation</vt:lpstr>
      <vt:lpstr>Example outputs with one or multiple parameters</vt:lpstr>
      <vt:lpstr>Simulation based on uncertainty of fixed effects</vt:lpstr>
      <vt:lpstr>Uncertainty of fixed effects + BSV + Cov dist</vt:lpstr>
      <vt:lpstr>Uncertainty of fixed effects + BSV + Cov dist</vt:lpstr>
      <vt:lpstr>Pediatric application</vt:lpstr>
      <vt:lpstr>PK/PD and Exposure Response vignettes</vt:lpstr>
      <vt:lpstr>Other Uses: Compare across models</vt:lpstr>
      <vt:lpstr>Other Uses: Compare across models (ACOP talk)</vt:lpstr>
      <vt:lpstr>Impact on parameters and on the curve</vt:lpstr>
      <vt:lpstr>Impact on parameters and on the curve</vt:lpstr>
      <vt:lpstr>Contributions/Next Steps</vt:lpstr>
      <vt:lpstr>Contributions/Next Steps</vt:lpstr>
      <vt:lpstr>Questions</vt:lpstr>
      <vt:lpstr>Questions ?  Suggestions ?  Comments ?</vt:lpstr>
      <vt:lpstr>Other examples</vt:lpstr>
      <vt:lpstr>Other examples</vt:lpstr>
      <vt:lpstr>Other examples</vt:lpstr>
      <vt:lpstr>Plugging in Realistic Distributions in Pediatric simulations:</vt:lpstr>
      <vt:lpstr>Effects plots in R/Stats</vt:lpstr>
    </vt:vector>
  </TitlesOfParts>
  <Company>Certara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Gallagher</dc:creator>
  <cp:lastModifiedBy>Samer Mouksassi</cp:lastModifiedBy>
  <cp:revision>215</cp:revision>
  <cp:lastPrinted>2020-10-20T14:57:18Z</cp:lastPrinted>
  <dcterms:created xsi:type="dcterms:W3CDTF">2019-04-12T15:49:25Z</dcterms:created>
  <dcterms:modified xsi:type="dcterms:W3CDTF">2023-06-07T15:09:03Z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0x0101005F2F7FF5EB8903409379FE12F0CA4F0D</vt:lpwstr>
  </property>
  <property fmtid="{D5CDD505-2E9C-101B-9397-08002B2CF9AE}" pid="3" name="SlideSubTitleWidth">
    <vt:r8>9.80000019073486</vt:r8>
  </property>
  <property fmtid="{D5CDD505-2E9C-101B-9397-08002B2CF9AE}" pid="4" name="AutoPageNumberingON">
    <vt:bool>true</vt:bool>
  </property>
  <property fmtid="{D5CDD505-2E9C-101B-9397-08002B2CF9AE}" pid="5" name="TabStyleTOC">
    <vt:bool>false</vt:bool>
  </property>
</Properties>
</file>